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4"/>
    <p:sldMasterId id="2147483738" r:id="rId5"/>
    <p:sldMasterId id="2147483725" r:id="rId6"/>
  </p:sldMasterIdLst>
  <p:notesMasterIdLst>
    <p:notesMasterId r:id="rId18"/>
  </p:notesMasterIdLst>
  <p:handoutMasterIdLst>
    <p:handoutMasterId r:id="rId19"/>
  </p:handoutMasterIdLst>
  <p:sldIdLst>
    <p:sldId id="2923" r:id="rId7"/>
    <p:sldId id="2924" r:id="rId8"/>
    <p:sldId id="2925" r:id="rId9"/>
    <p:sldId id="2920" r:id="rId10"/>
    <p:sldId id="2905" r:id="rId11"/>
    <p:sldId id="2909" r:id="rId12"/>
    <p:sldId id="2922" r:id="rId13"/>
    <p:sldId id="2917" r:id="rId14"/>
    <p:sldId id="2918" r:id="rId15"/>
    <p:sldId id="2926" r:id="rId16"/>
    <p:sldId id="2927" r:id="rId17"/>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99CC"/>
    <a:srgbClr val="46B246"/>
    <a:srgbClr val="93E3FF"/>
    <a:srgbClr val="CBA9E5"/>
    <a:srgbClr val="FF7C8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04" autoAdjust="0"/>
    <p:restoredTop sz="65719" autoAdjust="0"/>
  </p:normalViewPr>
  <p:slideViewPr>
    <p:cSldViewPr snapToGrid="0">
      <p:cViewPr varScale="1">
        <p:scale>
          <a:sx n="47" d="100"/>
          <a:sy n="47" d="100"/>
        </p:scale>
        <p:origin x="1458" y="4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180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279048" cy="34127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91380" y="2"/>
            <a:ext cx="4279048" cy="341277"/>
          </a:xfrm>
          <a:prstGeom prst="rect">
            <a:avLst/>
          </a:prstGeom>
        </p:spPr>
        <p:txBody>
          <a:bodyPr vert="horz" lIns="91440" tIns="45720" rIns="91440" bIns="45720" rtlCol="0"/>
          <a:lstStyle>
            <a:lvl1pPr algn="r">
              <a:defRPr sz="1200"/>
            </a:lvl1pPr>
          </a:lstStyle>
          <a:p>
            <a:fld id="{456F37C4-834C-458E-B553-C03748C6B416}" type="datetimeFigureOut">
              <a:rPr lang="en-US" smtClean="0"/>
              <a:t>09/12/2020</a:t>
            </a:fld>
            <a:endParaRPr lang="en-US"/>
          </a:p>
        </p:txBody>
      </p:sp>
      <p:sp>
        <p:nvSpPr>
          <p:cNvPr id="4" name="Footer Placeholder 3"/>
          <p:cNvSpPr>
            <a:spLocks noGrp="1"/>
          </p:cNvSpPr>
          <p:nvPr>
            <p:ph type="ftr" sz="quarter" idx="2"/>
          </p:nvPr>
        </p:nvSpPr>
        <p:spPr>
          <a:xfrm>
            <a:off x="1" y="6456400"/>
            <a:ext cx="4279048" cy="34127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91380" y="6456400"/>
            <a:ext cx="4279048" cy="341277"/>
          </a:xfrm>
          <a:prstGeom prst="rect">
            <a:avLst/>
          </a:prstGeom>
        </p:spPr>
        <p:txBody>
          <a:bodyPr vert="horz" lIns="91440" tIns="45720" rIns="91440" bIns="45720" rtlCol="0" anchor="b"/>
          <a:lstStyle>
            <a:lvl1pPr algn="r">
              <a:defRPr sz="1200"/>
            </a:lvl1pPr>
          </a:lstStyle>
          <a:p>
            <a:fld id="{220A1CFF-0315-4A2C-B536-BC04E353A1AE}" type="slidenum">
              <a:rPr lang="en-US" smtClean="0"/>
              <a:t>‹#›</a:t>
            </a:fld>
            <a:endParaRPr lang="en-US"/>
          </a:p>
        </p:txBody>
      </p:sp>
    </p:spTree>
    <p:extLst>
      <p:ext uri="{BB962C8B-B14F-4D97-AF65-F5344CB8AC3E}">
        <p14:creationId xmlns:p14="http://schemas.microsoft.com/office/powerpoint/2010/main" val="21934953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278828" cy="34019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151" y="1"/>
            <a:ext cx="4278828" cy="340192"/>
          </a:xfrm>
          <a:prstGeom prst="rect">
            <a:avLst/>
          </a:prstGeom>
        </p:spPr>
        <p:txBody>
          <a:bodyPr vert="horz" lIns="91440" tIns="45720" rIns="91440" bIns="45720" rtlCol="0"/>
          <a:lstStyle>
            <a:lvl1pPr algn="r">
              <a:defRPr sz="1200"/>
            </a:lvl1pPr>
          </a:lstStyle>
          <a:p>
            <a:fld id="{3F2BBFCA-C932-5147-A833-CFDA0E13E071}" type="datetimeFigureOut">
              <a:rPr lang="en-GB" smtClean="0"/>
              <a:t>09/12/2020</a:t>
            </a:fld>
            <a:endParaRPr lang="en-GB"/>
          </a:p>
        </p:txBody>
      </p:sp>
      <p:sp>
        <p:nvSpPr>
          <p:cNvPr id="4" name="Slide Image Placeholder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941" y="3271074"/>
            <a:ext cx="7896782" cy="2676892"/>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2" y="6457485"/>
            <a:ext cx="4278828" cy="34019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151" y="6457485"/>
            <a:ext cx="4278828" cy="340191"/>
          </a:xfrm>
          <a:prstGeom prst="rect">
            <a:avLst/>
          </a:prstGeom>
        </p:spPr>
        <p:txBody>
          <a:bodyPr vert="horz" lIns="91440" tIns="45720" rIns="91440" bIns="45720" rtlCol="0" anchor="b"/>
          <a:lstStyle>
            <a:lvl1pPr algn="r">
              <a:defRPr sz="1200"/>
            </a:lvl1pPr>
          </a:lstStyle>
          <a:p>
            <a:fld id="{92AD3F83-4943-F74C-946D-FC441146E039}" type="slidenum">
              <a:rPr lang="en-GB" smtClean="0"/>
              <a:t>‹#›</a:t>
            </a:fld>
            <a:endParaRPr lang="en-GB"/>
          </a:p>
        </p:txBody>
      </p:sp>
    </p:spTree>
    <p:extLst>
      <p:ext uri="{BB962C8B-B14F-4D97-AF65-F5344CB8AC3E}">
        <p14:creationId xmlns:p14="http://schemas.microsoft.com/office/powerpoint/2010/main" val="1253945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SLIDE 2. AN OVERVIEW OF UNEP’S MARINE COASTAL STRATEGY- WHAT IS THE CHANGE WE WISH TO SEE?</a:t>
            </a:r>
            <a:endParaRPr lang="en-K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UNEP’s Marine &amp; Coastal Strategy was presented in UNEP/EA.4/INF/7, which was referred to in the political Declaration. </a:t>
            </a:r>
            <a:endParaRPr lang="en-K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Vision of the Strategy is that </a:t>
            </a:r>
            <a:r>
              <a:rPr lang="en-GB" sz="1200" b="1" kern="1200" dirty="0">
                <a:solidFill>
                  <a:schemeClr val="tx1"/>
                </a:solidFill>
                <a:effectLst/>
                <a:latin typeface="+mn-lt"/>
                <a:ea typeface="+mn-ea"/>
                <a:cs typeface="+mn-cs"/>
              </a:rPr>
              <a:t>“Healthy and climate-resilient marine and coastal ecosystems underpin human well-being and benefit present and future generations”. </a:t>
            </a:r>
            <a:endParaRPr lang="en-KE"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The strategy has been shared and made available to the CPR </a:t>
            </a:r>
            <a:endParaRPr lang="en-K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Strategy has 4 strategic objectives to deliver this overall vision:</a:t>
            </a:r>
            <a:endParaRPr lang="en-KE" sz="120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Objective 1:</a:t>
            </a:r>
            <a:r>
              <a:rPr lang="en-GB" sz="1200" kern="1200" dirty="0">
                <a:solidFill>
                  <a:schemeClr val="tx1"/>
                </a:solidFill>
                <a:effectLst/>
                <a:latin typeface="+mn-lt"/>
                <a:ea typeface="+mn-ea"/>
                <a:cs typeface="+mn-cs"/>
              </a:rPr>
              <a:t> Establish knowledge-base on marine and coastal ecosystems to inform policies on human activities affecting their functions	</a:t>
            </a:r>
            <a:endParaRPr lang="en-KE" sz="120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Objective 2</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Build circularity in economies and promote sustainable consumption &amp; production approaches to address marine pollution and resource use</a:t>
            </a:r>
            <a:endParaRPr lang="en-KE" sz="120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Objective 3</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Support policies and strategies enabling integrated management and sustainable use of marine and coastal ecosystem services	</a:t>
            </a:r>
            <a:endParaRPr lang="en-KE" sz="120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Objective 4</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Innovate financing instruments and initiatives facilitating Sustainable Blue Economy transition</a:t>
            </a:r>
            <a:endParaRPr lang="en-KE"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An overarching strategic question we ask ourselves: </a:t>
            </a:r>
            <a:r>
              <a:rPr lang="en-US" sz="1200" kern="1200" dirty="0">
                <a:solidFill>
                  <a:schemeClr val="tx1"/>
                </a:solidFill>
                <a:effectLst/>
                <a:latin typeface="+mn-lt"/>
                <a:ea typeface="+mn-ea"/>
                <a:cs typeface="+mn-cs"/>
              </a:rPr>
              <a:t>What is the change we want to see to achieve sustainable oceans? How do we generate the change that we need?</a:t>
            </a:r>
            <a:endParaRPr lang="en-K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AD3F83-4943-F74C-946D-FC441146E039}" type="slidenum">
              <a:rPr lang="en-GB" smtClean="0"/>
              <a:t>2</a:t>
            </a:fld>
            <a:endParaRPr lang="en-GB"/>
          </a:p>
        </p:txBody>
      </p:sp>
    </p:spTree>
    <p:extLst>
      <p:ext uri="{BB962C8B-B14F-4D97-AF65-F5344CB8AC3E}">
        <p14:creationId xmlns:p14="http://schemas.microsoft.com/office/powerpoint/2010/main" val="2286665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3. UNEP’S MARINE AND COASTAL STRATEGY TAKES A HOLISTIC APPROACH TO SOLVE MARINE CHALLENGES, TACKLING BOTH MARINE AND LAND-BASED PRESSURE.</a:t>
            </a:r>
            <a:endParaRPr lang="en-KE"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We work across boundaries</a:t>
            </a:r>
            <a:r>
              <a:rPr lang="en-US" sz="1200" kern="1200" dirty="0">
                <a:solidFill>
                  <a:schemeClr val="tx1"/>
                </a:solidFill>
                <a:effectLst/>
                <a:latin typeface="+mn-lt"/>
                <a:ea typeface="+mn-ea"/>
                <a:cs typeface="+mn-cs"/>
              </a:rPr>
              <a:t>, including:</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Land-sea boundaries</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Sector boundaries (environment, fisheries, tourism, health, </a:t>
            </a:r>
            <a:r>
              <a:rPr lang="en-US" sz="1200" kern="1200" dirty="0" err="1">
                <a:solidFill>
                  <a:schemeClr val="tx1"/>
                </a:solidFill>
                <a:effectLst/>
                <a:latin typeface="+mn-lt"/>
                <a:ea typeface="+mn-ea"/>
                <a:cs typeface="+mn-cs"/>
              </a:rPr>
              <a:t>etc</a:t>
            </a:r>
            <a:r>
              <a:rPr lang="en-US" sz="1200" kern="1200" dirty="0">
                <a:solidFill>
                  <a:schemeClr val="tx1"/>
                </a:solidFill>
                <a:effectLst/>
                <a:latin typeface="+mn-lt"/>
                <a:ea typeface="+mn-ea"/>
                <a:cs typeface="+mn-cs"/>
              </a:rPr>
              <a:t>)</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connects environmental-social-economic objectives and disciplines</a:t>
            </a:r>
            <a:endParaRPr lang="en-K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such, </a:t>
            </a:r>
            <a:r>
              <a:rPr lang="en-US" sz="1200" b="1" kern="1200" dirty="0">
                <a:solidFill>
                  <a:schemeClr val="tx1"/>
                </a:solidFill>
                <a:effectLst/>
                <a:latin typeface="+mn-lt"/>
                <a:ea typeface="+mn-ea"/>
                <a:cs typeface="+mn-cs"/>
              </a:rPr>
              <a:t>our marine work is cross-cutting</a:t>
            </a:r>
            <a:r>
              <a:rPr lang="en-US" sz="1200" kern="1200" dirty="0">
                <a:solidFill>
                  <a:schemeClr val="tx1"/>
                </a:solidFill>
                <a:effectLst/>
                <a:latin typeface="+mn-lt"/>
                <a:ea typeface="+mn-ea"/>
                <a:cs typeface="+mn-cs"/>
              </a:rPr>
              <a:t> in delivery of UNEP Medium Term Strategy and </a:t>
            </a:r>
            <a:r>
              <a:rPr lang="en-US" sz="1200" kern="1200" dirty="0" err="1">
                <a:solidFill>
                  <a:schemeClr val="tx1"/>
                </a:solidFill>
                <a:effectLst/>
                <a:latin typeface="+mn-lt"/>
                <a:ea typeface="+mn-ea"/>
                <a:cs typeface="+mn-cs"/>
              </a:rPr>
              <a:t>PoW</a:t>
            </a:r>
            <a:r>
              <a:rPr lang="en-US" sz="1200" kern="1200" dirty="0">
                <a:solidFill>
                  <a:schemeClr val="tx1"/>
                </a:solidFill>
                <a:effectLst/>
                <a:latin typeface="+mn-lt"/>
                <a:ea typeface="+mn-ea"/>
                <a:cs typeface="+mn-cs"/>
              </a:rPr>
              <a:t>. It contributes to most UNEP sub-</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and supports achievement of many SDGs  - and not only SDG14 but </a:t>
            </a:r>
            <a:r>
              <a:rPr lang="en-US" sz="1200" i="1" kern="1200" dirty="0">
                <a:solidFill>
                  <a:schemeClr val="tx1"/>
                </a:solidFill>
                <a:effectLst/>
                <a:latin typeface="+mn-lt"/>
                <a:ea typeface="+mn-ea"/>
                <a:cs typeface="+mn-cs"/>
              </a:rPr>
              <a:t>also </a:t>
            </a:r>
            <a:r>
              <a:rPr lang="en-US" sz="1200" kern="1200" dirty="0">
                <a:solidFill>
                  <a:schemeClr val="tx1"/>
                </a:solidFill>
                <a:effectLst/>
                <a:latin typeface="+mn-lt"/>
                <a:ea typeface="+mn-ea"/>
                <a:cs typeface="+mn-cs"/>
              </a:rPr>
              <a:t>poverty reduction, food security, human health, freshwater management, sustainable consumption &amp; production, climate change and life on land.</a:t>
            </a:r>
            <a:endParaRPr lang="en-KE"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2AD3F83-4943-F74C-946D-FC441146E039}" type="slidenum">
              <a:rPr lang="en-GB" smtClean="0"/>
              <a:t>3</a:t>
            </a:fld>
            <a:endParaRPr lang="en-GB"/>
          </a:p>
        </p:txBody>
      </p:sp>
    </p:spTree>
    <p:extLst>
      <p:ext uri="{BB962C8B-B14F-4D97-AF65-F5344CB8AC3E}">
        <p14:creationId xmlns:p14="http://schemas.microsoft.com/office/powerpoint/2010/main" val="4235616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4: INVESTING IN HEALTHY OCEANS IS A KEY COVID-19 RECOVERY SOLUTION</a:t>
            </a:r>
            <a:endParaRPr lang="en-K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recent special report of the </a:t>
            </a:r>
            <a:r>
              <a:rPr lang="en-US" sz="1200" i="1" kern="1200" dirty="0">
                <a:solidFill>
                  <a:schemeClr val="tx1"/>
                </a:solidFill>
                <a:effectLst/>
                <a:latin typeface="+mn-lt"/>
                <a:ea typeface="+mn-ea"/>
                <a:cs typeface="+mn-cs"/>
              </a:rPr>
              <a:t>High-Level Panel on Sustainable Ocean Economy </a:t>
            </a:r>
            <a:r>
              <a:rPr lang="en-US" sz="1200" kern="1200" dirty="0">
                <a:solidFill>
                  <a:schemeClr val="tx1"/>
                </a:solidFill>
                <a:effectLst/>
                <a:latin typeface="+mn-lt"/>
                <a:ea typeface="+mn-ea"/>
                <a:cs typeface="+mn-cs"/>
              </a:rPr>
              <a:t>shows how investing in pollution management and in ocean and coastal ecosystem protection and restoration are useful ‘blue stimulus’ options for COVID-19 recovery.</a:t>
            </a:r>
            <a:endParaRPr lang="en-K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Such investments are particularly relevant at this time for their potential to deliver short-term economic, social, health and environmental benefits for affected communities and sectors, while building longer-term social, economic and ecological resilience.</a:t>
            </a:r>
            <a:endParaRPr lang="en-K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AD3F83-4943-F74C-946D-FC441146E039}" type="slidenum">
              <a:rPr lang="en-GB" smtClean="0"/>
              <a:t>4</a:t>
            </a:fld>
            <a:endParaRPr lang="en-GB"/>
          </a:p>
        </p:txBody>
      </p:sp>
    </p:spTree>
    <p:extLst>
      <p:ext uri="{BB962C8B-B14F-4D97-AF65-F5344CB8AC3E}">
        <p14:creationId xmlns:p14="http://schemas.microsoft.com/office/powerpoint/2010/main" val="106416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SLIDE 5: UNEP’S MARINE WORK CAN DIRECTLY SUPPORT SUCH A BLUE COVID19 RECOVERY. </a:t>
            </a:r>
            <a:endParaRPr lang="en-KE"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Let me give some examples under the four strategic objectives of the Marine Strategy:</a:t>
            </a:r>
            <a:endParaRPr lang="en-KE" sz="1200" kern="1200">
              <a:solidFill>
                <a:schemeClr val="tx1"/>
              </a:solidFill>
              <a:effectLst/>
              <a:latin typeface="+mn-lt"/>
              <a:ea typeface="+mn-ea"/>
              <a:cs typeface="+mn-cs"/>
            </a:endParaRPr>
          </a:p>
          <a:p>
            <a:r>
              <a:rPr lang="en-US" sz="1200" b="1" kern="1200">
                <a:solidFill>
                  <a:schemeClr val="tx1"/>
                </a:solidFill>
                <a:effectLst/>
                <a:latin typeface="+mn-lt"/>
                <a:ea typeface="+mn-ea"/>
                <a:cs typeface="+mn-cs"/>
              </a:rPr>
              <a:t>Falling under Objective 1: which relates to establishing a knowledge base on these ecosystems to inform policies on how our activities affect their functions. </a:t>
            </a:r>
            <a:endParaRPr lang="en-KE" sz="1200" kern="1200">
              <a:solidFill>
                <a:schemeClr val="tx1"/>
              </a:solidFill>
              <a:effectLst/>
              <a:latin typeface="+mn-lt"/>
              <a:ea typeface="+mn-ea"/>
              <a:cs typeface="+mn-cs"/>
            </a:endParaRPr>
          </a:p>
          <a:p>
            <a:pPr lvl="0"/>
            <a:r>
              <a:rPr lang="en-US" sz="1200" b="1" kern="1200">
                <a:solidFill>
                  <a:schemeClr val="tx1"/>
                </a:solidFill>
                <a:effectLst/>
                <a:latin typeface="+mn-lt"/>
                <a:ea typeface="+mn-ea"/>
                <a:cs typeface="+mn-cs"/>
              </a:rPr>
              <a:t>A new report, ‘Out of the Blue’: </a:t>
            </a:r>
            <a:r>
              <a:rPr lang="en-US" sz="1200" kern="1200">
                <a:solidFill>
                  <a:schemeClr val="tx1"/>
                </a:solidFill>
                <a:effectLst/>
                <a:latin typeface="+mn-lt"/>
                <a:ea typeface="+mn-ea"/>
                <a:cs typeface="+mn-cs"/>
              </a:rPr>
              <a:t>which estimates the value of seagrass ecosystems to the environment and people for policy-making. </a:t>
            </a:r>
            <a:endParaRPr lang="en-KE" sz="1200" kern="1200">
              <a:solidFill>
                <a:schemeClr val="tx1"/>
              </a:solidFill>
              <a:effectLst/>
              <a:latin typeface="+mn-lt"/>
              <a:ea typeface="+mn-ea"/>
              <a:cs typeface="+mn-cs"/>
            </a:endParaRPr>
          </a:p>
          <a:p>
            <a:pPr lvl="0"/>
            <a:r>
              <a:rPr lang="en-US" sz="1200" b="1" kern="1200">
                <a:solidFill>
                  <a:schemeClr val="tx1"/>
                </a:solidFill>
                <a:effectLst/>
                <a:latin typeface="+mn-lt"/>
                <a:ea typeface="+mn-ea"/>
                <a:cs typeface="+mn-cs"/>
              </a:rPr>
              <a:t>Coral Bleaching Futures which provides:</a:t>
            </a:r>
            <a:r>
              <a:rPr lang="en-US" sz="1200" kern="1200">
                <a:solidFill>
                  <a:schemeClr val="tx1"/>
                </a:solidFill>
                <a:effectLst/>
                <a:latin typeface="+mn-lt"/>
                <a:ea typeface="+mn-ea"/>
                <a:cs typeface="+mn-cs"/>
              </a:rPr>
              <a:t> tools for down-scaled climate projection on coral reef bleaching to support marine spatial planning and MPA network design.</a:t>
            </a:r>
            <a:endParaRPr lang="en-KE"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AD3F83-4943-F74C-946D-FC441146E039}" type="slidenum">
              <a:rPr lang="en-GB" smtClean="0"/>
              <a:t>5</a:t>
            </a:fld>
            <a:endParaRPr lang="en-GB"/>
          </a:p>
        </p:txBody>
      </p:sp>
    </p:spTree>
    <p:extLst>
      <p:ext uri="{BB962C8B-B14F-4D97-AF65-F5344CB8AC3E}">
        <p14:creationId xmlns:p14="http://schemas.microsoft.com/office/powerpoint/2010/main" val="2466787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Slide 6:  UNEP’s long-running work on marine pollution is central for blue stimuli investments</a:t>
            </a: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12 marine litter Regional Action Plans have now been finalised, plus 4 more are in drafting. National marine litter inventories are ongoing in several countries.</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New International Nitrogen Management System (INMS) is under development. It will provide tools for quantification,  demonstration, awareness raising. An International Nitrogen Assessment report has been initiated (ready by 2022). </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A new study on socio-economic aspects, human and environmental health implications of fecal sludge in Africa was launched on World Toilet Day, 19 November 2020. </a:t>
            </a:r>
          </a:p>
          <a:p>
            <a:pPr lvl="0"/>
            <a:endParaRPr lang="en-US" sz="1200" kern="1200">
              <a:solidFill>
                <a:schemeClr val="tx1"/>
              </a:solidFill>
              <a:effectLst/>
              <a:latin typeface="+mn-lt"/>
              <a:ea typeface="+mn-ea"/>
              <a:cs typeface="+mn-cs"/>
            </a:endParaRPr>
          </a:p>
          <a:p>
            <a:pPr lvl="0"/>
            <a:r>
              <a:rPr lang="en-US" sz="1200" kern="1200">
                <a:solidFill>
                  <a:schemeClr val="tx1"/>
                </a:solidFill>
                <a:effectLst/>
                <a:latin typeface="+mn-lt"/>
                <a:ea typeface="+mn-ea"/>
                <a:cs typeface="+mn-cs"/>
              </a:rPr>
              <a:t>We have launched an </a:t>
            </a:r>
            <a:r>
              <a:rPr lang="en-US" sz="1200" b="1" kern="1200">
                <a:solidFill>
                  <a:schemeClr val="tx1"/>
                </a:solidFill>
                <a:effectLst/>
                <a:latin typeface="+mn-lt"/>
                <a:ea typeface="+mn-ea"/>
                <a:cs typeface="+mn-cs"/>
              </a:rPr>
              <a:t>ambitions </a:t>
            </a:r>
            <a:r>
              <a:rPr lang="en-US" sz="1200" b="1" i="1" kern="1200">
                <a:solidFill>
                  <a:schemeClr val="tx1"/>
                </a:solidFill>
                <a:effectLst/>
                <a:latin typeface="+mn-lt"/>
                <a:ea typeface="+mn-ea"/>
                <a:cs typeface="+mn-cs"/>
              </a:rPr>
              <a:t>Sustainable Blue Economy Initiative</a:t>
            </a:r>
            <a:r>
              <a:rPr lang="en-US" sz="1200" b="1" kern="120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It will </a:t>
            </a:r>
            <a:r>
              <a:rPr lang="en-US" sz="1200" i="1" kern="1200">
                <a:solidFill>
                  <a:schemeClr val="tx1"/>
                </a:solidFill>
                <a:effectLst/>
                <a:latin typeface="+mn-lt"/>
                <a:ea typeface="+mn-ea"/>
                <a:cs typeface="+mn-cs"/>
              </a:rPr>
              <a:t>e</a:t>
            </a:r>
            <a:r>
              <a:rPr lang="en-US" sz="1200" kern="1200">
                <a:solidFill>
                  <a:schemeClr val="tx1"/>
                </a:solidFill>
                <a:effectLst/>
                <a:latin typeface="+mn-lt"/>
                <a:ea typeface="+mn-ea"/>
                <a:cs typeface="+mn-cs"/>
              </a:rPr>
              <a:t>nable decision-makers develop and implement sustainable blue economy pathways tailored local context and needs:</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A UNEP-wide ‘Sustainable Blue Economy Coordination Group’ has been formed to support this cross-cutting work </a:t>
            </a:r>
          </a:p>
          <a:p>
            <a:endParaRPr lang="en-US" dirty="0"/>
          </a:p>
        </p:txBody>
      </p:sp>
      <p:sp>
        <p:nvSpPr>
          <p:cNvPr id="4" name="Slide Number Placeholder 3"/>
          <p:cNvSpPr>
            <a:spLocks noGrp="1"/>
          </p:cNvSpPr>
          <p:nvPr>
            <p:ph type="sldNum" sz="quarter" idx="10"/>
          </p:nvPr>
        </p:nvSpPr>
        <p:spPr/>
        <p:txBody>
          <a:bodyPr/>
          <a:lstStyle/>
          <a:p>
            <a:fld id="{92AD3F83-4943-F74C-946D-FC441146E039}" type="slidenum">
              <a:rPr lang="en-GB" smtClean="0"/>
              <a:t>6</a:t>
            </a:fld>
            <a:endParaRPr lang="en-GB"/>
          </a:p>
        </p:txBody>
      </p:sp>
    </p:spTree>
    <p:extLst>
      <p:ext uri="{BB962C8B-B14F-4D97-AF65-F5344CB8AC3E}">
        <p14:creationId xmlns:p14="http://schemas.microsoft.com/office/powerpoint/2010/main" val="2587444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7: We support ocean and coastal policy and management at national and regional levels</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forthcoming report showcases Reginal Seas roles and contributions achievement of SDG 14: ‘Life Under Water’</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 new MPA Toolbox &amp; Learning Platform is under preparation to support countries in design and implementation of effective marine protected areas. In turn, this will support achievement of an ambitious ocean protection agenda.</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Development of new </a:t>
            </a:r>
            <a:r>
              <a:rPr lang="en-US" sz="1200" b="1" kern="1200" dirty="0">
                <a:solidFill>
                  <a:schemeClr val="tx1"/>
                </a:solidFill>
                <a:effectLst/>
                <a:latin typeface="+mn-lt"/>
                <a:ea typeface="+mn-ea"/>
                <a:cs typeface="+mn-cs"/>
              </a:rPr>
              <a:t>Strategic directions 2021-2024 for the Regional Seas </a:t>
            </a:r>
            <a:r>
              <a:rPr lang="en-US" sz="1200" b="1" kern="1200" dirty="0" err="1">
                <a:solidFill>
                  <a:schemeClr val="tx1"/>
                </a:solidFill>
                <a:effectLst/>
                <a:latin typeface="+mn-lt"/>
                <a:ea typeface="+mn-ea"/>
                <a:cs typeface="+mn-cs"/>
              </a:rPr>
              <a:t>Programme</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under way, informed by the mandates of the Regional Seas conventions and action plans, relevant UNEP strategies, policies and processes.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process provides a valuable opportunity to raise visibility and recognition of the Regional Seas as a dynamic implementation platform for MEAs and other relevant international instruments. The Strategic directions will also highlight areas of work where the regional level plays an important role in communicating national needs to the international policy processes and decision-making fora and vice versa.  </a:t>
            </a:r>
            <a:endParaRPr lang="en-US" dirty="0"/>
          </a:p>
        </p:txBody>
      </p:sp>
      <p:sp>
        <p:nvSpPr>
          <p:cNvPr id="4" name="Slide Number Placeholder 3"/>
          <p:cNvSpPr>
            <a:spLocks noGrp="1"/>
          </p:cNvSpPr>
          <p:nvPr>
            <p:ph type="sldNum" sz="quarter" idx="10"/>
          </p:nvPr>
        </p:nvSpPr>
        <p:spPr/>
        <p:txBody>
          <a:bodyPr/>
          <a:lstStyle/>
          <a:p>
            <a:fld id="{92AD3F83-4943-F74C-946D-FC441146E039}" type="slidenum">
              <a:rPr lang="en-GB" smtClean="0"/>
              <a:t>7</a:t>
            </a:fld>
            <a:endParaRPr lang="en-GB"/>
          </a:p>
        </p:txBody>
      </p:sp>
    </p:spTree>
    <p:extLst>
      <p:ext uri="{BB962C8B-B14F-4D97-AF65-F5344CB8AC3E}">
        <p14:creationId xmlns:p14="http://schemas.microsoft.com/office/powerpoint/2010/main" val="20351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8: UNEP plays a leading role in unlocking financing for ocean management: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 September, we launched a first </a:t>
            </a:r>
            <a:r>
              <a:rPr lang="en-GB" sz="1200" kern="1200" dirty="0">
                <a:solidFill>
                  <a:schemeClr val="tx1"/>
                </a:solidFill>
                <a:effectLst/>
                <a:latin typeface="+mn-lt"/>
                <a:ea typeface="+mn-ea"/>
                <a:cs typeface="+mn-cs"/>
              </a:rPr>
              <a:t>UN Multi-Partner global Trust Fund for Coral Reefs in collaboration with a range of influential partners. It provides an innovative instrument improving the p</a:t>
            </a:r>
            <a:r>
              <a:rPr lang="en-US" sz="1200" kern="1200" dirty="0">
                <a:solidFill>
                  <a:schemeClr val="tx1"/>
                </a:solidFill>
                <a:effectLst/>
                <a:latin typeface="+mn-lt"/>
                <a:ea typeface="+mn-ea"/>
                <a:cs typeface="+mn-cs"/>
              </a:rPr>
              <a:t>health and sustainability of coral reefs, while empowering local communities and enterprises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UNEP Marine and Freshwater Branch works closely with UNEOP Financing Initiative to develop operational guidance on 14 ‘sustainable blue economy financing principles’ and a ‘Community of Practice’ among financial institutions.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2AD3F83-4943-F74C-946D-FC441146E039}" type="slidenum">
              <a:rPr lang="en-GB" smtClean="0"/>
              <a:t>8</a:t>
            </a:fld>
            <a:endParaRPr lang="en-GB"/>
          </a:p>
        </p:txBody>
      </p:sp>
    </p:spTree>
    <p:extLst>
      <p:ext uri="{BB962C8B-B14F-4D97-AF65-F5344CB8AC3E}">
        <p14:creationId xmlns:p14="http://schemas.microsoft.com/office/powerpoint/2010/main" val="4018239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9: </a:t>
            </a:r>
            <a:r>
              <a:rPr lang="en-GB" sz="1200" b="1" kern="1200" dirty="0">
                <a:solidFill>
                  <a:schemeClr val="tx1"/>
                </a:solidFill>
                <a:effectLst/>
                <a:latin typeface="+mn-lt"/>
                <a:ea typeface="+mn-ea"/>
                <a:cs typeface="+mn-cs"/>
              </a:rPr>
              <a:t>Supporting ocean synergies and innovation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we look ahead, two important processes will kick-off in January: </a:t>
            </a:r>
          </a:p>
          <a:p>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UN Decade on Ecosystem Restoration (co-lead by UNEP and FAO) will support </a:t>
            </a:r>
            <a:r>
              <a:rPr lang="en-GB" sz="1200" kern="1200" dirty="0">
                <a:solidFill>
                  <a:schemeClr val="tx1"/>
                </a:solidFill>
                <a:effectLst/>
                <a:latin typeface="+mn-lt"/>
                <a:ea typeface="+mn-ea"/>
                <a:cs typeface="+mn-cs"/>
              </a:rPr>
              <a:t>tools, demonstration and communication on solutions for coastal ecosystem conservation and restoration.</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GB"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UN Decade on Ocean Science for Sustainable Development </a:t>
            </a:r>
            <a:r>
              <a:rPr lang="en-GB" sz="1200" kern="1200" dirty="0">
                <a:solidFill>
                  <a:schemeClr val="tx1"/>
                </a:solidFill>
                <a:effectLst/>
                <a:latin typeface="+mn-lt"/>
                <a:ea typeface="+mn-ea"/>
                <a:cs typeface="+mn-cs"/>
              </a:rPr>
              <a:t>will support science-based policy advice and innovative solutions for healthy oceans. This includes decision-support frameworks linking social-economic-environmental disciplines.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UNEP will actively pursue collaboration and synergies across the two Decade – working with countries and many partners - to deliver transformative solutions to support a blue COVID19 recovery</a:t>
            </a:r>
            <a:r>
              <a:rPr lang="en-US" sz="1200" kern="120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2AD3F83-4943-F74C-946D-FC441146E039}" type="slidenum">
              <a:rPr lang="en-GB" smtClean="0"/>
              <a:t>9</a:t>
            </a:fld>
            <a:endParaRPr lang="en-GB"/>
          </a:p>
        </p:txBody>
      </p:sp>
    </p:spTree>
    <p:extLst>
      <p:ext uri="{BB962C8B-B14F-4D97-AF65-F5344CB8AC3E}">
        <p14:creationId xmlns:p14="http://schemas.microsoft.com/office/powerpoint/2010/main" val="258875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10: UNEP’s Marine and Coastal strategy will guide specific actions to deliver the new Medium-Term Strategy 2022-2025 and its 3 main outcomes:</a:t>
            </a:r>
            <a:endParaRPr lang="en-US" sz="1200" kern="1200" dirty="0">
              <a:solidFill>
                <a:schemeClr val="tx1"/>
              </a:solidFill>
              <a:effectLst/>
              <a:latin typeface="+mn-lt"/>
              <a:ea typeface="+mn-ea"/>
              <a:cs typeface="+mn-cs"/>
            </a:endParaRPr>
          </a:p>
          <a:p>
            <a:pPr marL="228600" lvl="0" indent="-228600">
              <a:buFont typeface="+mj-lt"/>
              <a:buAutoNum type="alphaLcParenR"/>
            </a:pPr>
            <a:r>
              <a:rPr lang="en-US" sz="1200" kern="1200" dirty="0">
                <a:solidFill>
                  <a:schemeClr val="tx1"/>
                </a:solidFill>
                <a:effectLst/>
                <a:latin typeface="+mn-lt"/>
                <a:ea typeface="+mn-ea"/>
                <a:cs typeface="+mn-cs"/>
              </a:rPr>
              <a:t>Achieving Climate Stability</a:t>
            </a:r>
          </a:p>
          <a:p>
            <a:pPr marL="228600" lvl="0" indent="-228600">
              <a:buFont typeface="+mj-lt"/>
              <a:buAutoNum type="alphaLcParenR"/>
            </a:pPr>
            <a:r>
              <a:rPr lang="en-US" sz="1200" kern="1200" dirty="0">
                <a:solidFill>
                  <a:schemeClr val="tx1"/>
                </a:solidFill>
                <a:effectLst/>
                <a:latin typeface="+mn-lt"/>
                <a:ea typeface="+mn-ea"/>
                <a:cs typeface="+mn-cs"/>
              </a:rPr>
              <a:t>Living in Harmony with Nature</a:t>
            </a:r>
          </a:p>
          <a:p>
            <a:pPr marL="228600" lvl="0" indent="-228600">
              <a:buFont typeface="+mj-lt"/>
              <a:buAutoNum type="alphaLcParenR"/>
            </a:pPr>
            <a:r>
              <a:rPr lang="en-US" sz="1200" kern="1200" dirty="0">
                <a:solidFill>
                  <a:schemeClr val="tx1"/>
                </a:solidFill>
                <a:effectLst/>
                <a:latin typeface="+mn-lt"/>
                <a:ea typeface="+mn-ea"/>
                <a:cs typeface="+mn-cs"/>
              </a:rPr>
              <a:t>A Pollution free planet</a:t>
            </a:r>
          </a:p>
          <a:p>
            <a:r>
              <a:rPr lang="en-US" sz="1200" kern="1200" dirty="0">
                <a:solidFill>
                  <a:schemeClr val="tx1"/>
                </a:solidFill>
                <a:effectLst/>
                <a:latin typeface="+mn-lt"/>
                <a:ea typeface="+mn-ea"/>
                <a:cs typeface="+mn-cs"/>
              </a:rPr>
              <a:t>In doing so, the Strategy will provide a focus of cross-cutting work through the four Foundational and Enabling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Environmental Governance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Science-Policy Interface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Digital transformation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Finance and Economic Transformation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look forward to hearing your feedback and guidance on the current work and direction of UNEP’s marine and coastal work – and we stand ready to work with you all to develop a strong response to current planetary challenges.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Thank  you.</a:t>
            </a:r>
          </a:p>
          <a:p>
            <a:endParaRPr lang="en-US" dirty="0"/>
          </a:p>
          <a:p>
            <a:endParaRPr lang="en-KE" dirty="0"/>
          </a:p>
        </p:txBody>
      </p:sp>
      <p:sp>
        <p:nvSpPr>
          <p:cNvPr id="4" name="Slide Number Placeholder 3"/>
          <p:cNvSpPr>
            <a:spLocks noGrp="1"/>
          </p:cNvSpPr>
          <p:nvPr>
            <p:ph type="sldNum" sz="quarter" idx="5"/>
          </p:nvPr>
        </p:nvSpPr>
        <p:spPr/>
        <p:txBody>
          <a:bodyPr/>
          <a:lstStyle/>
          <a:p>
            <a:fld id="{92AD3F83-4943-F74C-946D-FC441146E039}" type="slidenum">
              <a:rPr lang="en-GB" smtClean="0"/>
              <a:t>10</a:t>
            </a:fld>
            <a:endParaRPr lang="en-GB"/>
          </a:p>
        </p:txBody>
      </p:sp>
    </p:spTree>
    <p:extLst>
      <p:ext uri="{BB962C8B-B14F-4D97-AF65-F5344CB8AC3E}">
        <p14:creationId xmlns:p14="http://schemas.microsoft.com/office/powerpoint/2010/main" val="26750082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52123" y="2106083"/>
            <a:ext cx="9144000" cy="2387600"/>
          </a:xfrm>
        </p:spPr>
        <p:txBody>
          <a:bodyPr anchor="b">
            <a:normAutofit/>
          </a:bodyPr>
          <a:lstStyle>
            <a:lvl1pPr algn="l">
              <a:defRPr sz="40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dirty="0"/>
              <a:t>Click to edit Master title style</a:t>
            </a:r>
          </a:p>
        </p:txBody>
      </p:sp>
      <p:sp>
        <p:nvSpPr>
          <p:cNvPr id="3" name="Subtitle 2"/>
          <p:cNvSpPr>
            <a:spLocks noGrp="1"/>
          </p:cNvSpPr>
          <p:nvPr>
            <p:ph type="subTitle" idx="1"/>
          </p:nvPr>
        </p:nvSpPr>
        <p:spPr>
          <a:xfrm>
            <a:off x="2252123" y="4513791"/>
            <a:ext cx="9144000" cy="1292932"/>
          </a:xfrm>
        </p:spPr>
        <p:txBody>
          <a:bodyPr/>
          <a:lstStyle>
            <a:lvl1pPr marL="0" indent="0" algn="l">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cxnSp>
        <p:nvCxnSpPr>
          <p:cNvPr id="8" name="Straight Connector 7"/>
          <p:cNvCxnSpPr/>
          <p:nvPr userDrawn="1"/>
        </p:nvCxnSpPr>
        <p:spPr>
          <a:xfrm>
            <a:off x="2252123"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2252123"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11" name="Picture 10" descr="UNEnvironment_Logo_English_Short_whi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82922" y="1"/>
            <a:ext cx="2495615" cy="1619656"/>
          </a:xfrm>
          <a:prstGeom prst="rect">
            <a:avLst/>
          </a:prstGeom>
        </p:spPr>
      </p:pic>
      <p:sp>
        <p:nvSpPr>
          <p:cNvPr id="13" name="Text Placeholder 12"/>
          <p:cNvSpPr>
            <a:spLocks noGrp="1"/>
          </p:cNvSpPr>
          <p:nvPr>
            <p:ph type="body" sz="quarter" idx="10"/>
          </p:nvPr>
        </p:nvSpPr>
        <p:spPr>
          <a:xfrm>
            <a:off x="2252663" y="5807075"/>
            <a:ext cx="9144000" cy="1050925"/>
          </a:xfrm>
        </p:spPr>
        <p:txBody>
          <a:bodyPr>
            <a:normAutofit/>
          </a:bodyPr>
          <a:lstStyle>
            <a:lvl1pPr marL="0" indent="0">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US" dirty="0"/>
              <a:t>Click to edit Master text styles</a:t>
            </a:r>
          </a:p>
        </p:txBody>
      </p:sp>
    </p:spTree>
    <p:extLst>
      <p:ext uri="{BB962C8B-B14F-4D97-AF65-F5344CB8AC3E}">
        <p14:creationId xmlns:p14="http://schemas.microsoft.com/office/powerpoint/2010/main" val="2165530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1860056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2298001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386752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850749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3E963-9103-459D-A6C8-D508D63E14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0CC0BBC-B951-46AA-AC7F-26A74BC822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4FD747-5313-4988-A436-EE0DDB6A809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91480C8-0CD2-4ED3-9DA6-A430EFB32E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C8D6E3-87CE-42FC-BF80-50EE6F7FF80A}"/>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284993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F928D-D496-4F12-84D8-C272964008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99233B-17C4-43DE-B127-D26E787CC33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52C666-C817-42A0-A3A1-E4E0967C2B1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87E9323-3422-4897-B4ED-0609F62C37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21A335-A613-4EAC-9972-6B6FD2F468AF}"/>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582230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752FB-2624-42D0-ABA6-AE99656A20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561668-DB02-436C-84D7-34903F2662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CF1D4E-8BF5-4193-9B8C-D02145AA365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6ED5180-8DA5-4436-BB95-DA774B949C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8F7FE9-1185-4CC8-9D4B-3D777C4AC734}"/>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67771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68471-BA7F-40B7-8CC8-1FFC674D9B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A7201E-5286-400D-8BC3-F0D59102A7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3ED193-BDC1-4EF6-9E12-1EC5AFEAEF5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45206B-8F61-485E-B5A8-25FC725A871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B741843-E3CB-40BC-8A57-ADF702BE5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3EAC30-DA1D-49FE-8002-71B009B863E6}"/>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2189619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5BF9C-A6FA-4C65-9861-4066750A1D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0784CCF-76E9-4DC9-9EBE-5D5C934671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393F8FE-1F1E-447C-9DEF-48FD10F4C5D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6CBBB88-E68D-4C9D-93A6-66A22537C8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E90E147-E6F8-4D18-84AD-CAA45D6EC4B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FF1A8C-BFBD-4A57-B1FC-5D6DACFD0963}"/>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899700F4-5DF1-4C57-8675-A0ABEF8B51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E90123-9C62-4563-A44F-7045A81686A0}"/>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4966892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4E4FC-C959-4340-B2FE-412066F5DD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EFD5CF1-DB85-4861-9788-4FF9C3200C7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CEA6FC6-8CDA-4062-B6BB-138C1A2D19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248AAE-89CE-4C6E-83BC-D7E10B235EE4}"/>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459531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6531" y="365125"/>
            <a:ext cx="10887269" cy="755015"/>
          </a:xfrm>
        </p:spPr>
        <p:txBody>
          <a:bodyPr>
            <a:normAutofit/>
          </a:bodyPr>
          <a:lstStyle>
            <a:lvl1pPr algn="l">
              <a:defRPr sz="3200" b="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dirty="0"/>
              <a:t>Click to edit Master title style</a:t>
            </a:r>
          </a:p>
        </p:txBody>
      </p:sp>
      <p:sp>
        <p:nvSpPr>
          <p:cNvPr id="3" name="Content Placeholder 2"/>
          <p:cNvSpPr>
            <a:spLocks noGrp="1"/>
          </p:cNvSpPr>
          <p:nvPr>
            <p:ph idx="1"/>
          </p:nvPr>
        </p:nvSpPr>
        <p:spPr>
          <a:xfrm>
            <a:off x="466531" y="1268730"/>
            <a:ext cx="10887269" cy="4908233"/>
          </a:xfrm>
        </p:spPr>
        <p:txBody>
          <a:bodyPr/>
          <a:lstStyle>
            <a:lvl1pPr>
              <a:buClr>
                <a:srgbClr val="00AEEF"/>
              </a:buClr>
              <a:defRPr sz="2400">
                <a:latin typeface="Roboto" panose="02000000000000000000" pitchFamily="2" charset="0"/>
                <a:ea typeface="Roboto" panose="02000000000000000000" pitchFamily="2" charset="0"/>
                <a:cs typeface="Roboto" panose="02000000000000000000" pitchFamily="2" charset="0"/>
              </a:defRPr>
            </a:lvl1pPr>
            <a:lvl2pPr marL="685800" indent="-228600">
              <a:buClr>
                <a:srgbClr val="00AEEF"/>
              </a:buClr>
              <a:buFont typeface="Wingdings" panose="05000000000000000000" pitchFamily="2" charset="2"/>
              <a:buChar char="ü"/>
              <a:defRPr sz="2000">
                <a:latin typeface="Roboto" panose="02000000000000000000" pitchFamily="2" charset="0"/>
                <a:ea typeface="Roboto" panose="02000000000000000000" pitchFamily="2" charset="0"/>
                <a:cs typeface="Roboto" panose="02000000000000000000" pitchFamily="2" charset="0"/>
              </a:defRPr>
            </a:lvl2pPr>
            <a:lvl3pPr marL="1143000" indent="-228600">
              <a:buClr>
                <a:srgbClr val="00AEEF"/>
              </a:buClr>
              <a:buFont typeface="Courier New" panose="02070309020205020404" pitchFamily="49" charset="0"/>
              <a:buChar char="o"/>
              <a:defRPr sz="1800">
                <a:latin typeface="Roboto" panose="02000000000000000000" pitchFamily="2" charset="0"/>
                <a:ea typeface="Roboto" panose="02000000000000000000" pitchFamily="2" charset="0"/>
                <a:cs typeface="Roboto" panose="02000000000000000000" pitchFamily="2" charset="0"/>
              </a:defRPr>
            </a:lvl3pPr>
            <a:lvl4pPr marL="1600200" indent="-228600">
              <a:buClr>
                <a:srgbClr val="00AEEF"/>
              </a:buClr>
              <a:buFont typeface="Wingdings" panose="05000000000000000000" pitchFamily="2" charset="2"/>
              <a:buChar char="q"/>
              <a:defRPr>
                <a:latin typeface="Roboto" panose="02000000000000000000" pitchFamily="2" charset="0"/>
                <a:ea typeface="Roboto" panose="02000000000000000000" pitchFamily="2" charset="0"/>
                <a:cs typeface="Roboto" panose="02000000000000000000" pitchFamily="2" charset="0"/>
              </a:defRPr>
            </a:lvl4pPr>
            <a:lvl5pPr marL="2057400" indent="-228600">
              <a:buClr>
                <a:srgbClr val="00AEEF"/>
              </a:buClr>
              <a:buFont typeface="Wingdings" panose="05000000000000000000" pitchFamily="2" charset="2"/>
              <a:buChar char="v"/>
              <a:defRPr>
                <a:latin typeface="Roboto" panose="02000000000000000000" pitchFamily="2" charset="0"/>
                <a:ea typeface="Roboto" panose="02000000000000000000" pitchFamily="2" charset="0"/>
                <a:cs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 name="Straight Connector 5"/>
          <p:cNvCxnSpPr/>
          <p:nvPr userDrawn="1"/>
        </p:nvCxnSpPr>
        <p:spPr>
          <a:xfrm>
            <a:off x="728122" y="1180381"/>
            <a:ext cx="10003536"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755075" y="6345938"/>
            <a:ext cx="10003536"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5604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A4AF33-E776-4B1E-9CF5-E051DCDE6CFA}"/>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575B0F0D-765C-4639-AE2E-D422AEEA35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9E7232-8274-497D-9BE0-D0ED2582669C}"/>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2859830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0F2C-AFC2-4A4E-8C26-32B565B5C3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949773-D94E-4EEF-BCB9-3DDAFDA827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7F8DD4-0DD9-478B-AFDC-0EE12A9BBE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3E1543-9D9A-4503-A511-1B2B215E4B7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8C2D322-D4AE-4BE9-826E-7443160FD7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1CF5E8-9746-49CE-8EFF-F1A0D6C4E228}"/>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38063833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8BFC3-8943-46F0-A996-319E8E21BF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0EFAD5-8E0E-4B66-A773-1A4151DD52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813FAE-8729-4C79-B584-C1C0A121B9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03FFBE6-01CC-4EED-A685-15094BD4C75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2F34E8B-4D33-4775-BE1C-68E03B7665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8FB340-E580-4EEB-8FFC-9653C9A8CF5C}"/>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8996554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8F41C-8769-4A34-A99E-FF9B7D4BC3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8775180-AB43-4B27-AA57-FEEE8D7213C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FE196-64F2-4A01-91F7-7D99A97293F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6DE42F8-895E-4EEE-9914-16262B8074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C8208B-51EE-42EC-B4CD-7C53AA697CB8}"/>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5023765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C837F1-3898-4B1F-BA12-1323E6630B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5DECF9A-FB1A-47F1-8A25-D7853B249A0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C51086-854E-4B24-9F89-9CE26062A7C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09BD82B-9098-4C82-8329-06C9B56028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0651E8-3B3F-43AE-BD5E-41750992D5DA}"/>
              </a:ext>
            </a:extLst>
          </p:cNvPr>
          <p:cNvSpPr>
            <a:spLocks noGrp="1"/>
          </p:cNvSpPr>
          <p:nvPr>
            <p:ph type="sldNum" sz="quarter" idx="12"/>
          </p:nvPr>
        </p:nvSpPr>
        <p:spPr/>
        <p:txBody>
          <a:bodyPr/>
          <a:lstStyle/>
          <a:p>
            <a:fld id="{08D159A9-3D28-4B1F-8E10-BC22679A4CFF}" type="slidenum">
              <a:rPr lang="en-US" smtClean="0"/>
              <a:t>‹#›</a:t>
            </a:fld>
            <a:endParaRPr lang="en-US"/>
          </a:p>
        </p:txBody>
      </p:sp>
    </p:spTree>
    <p:extLst>
      <p:ext uri="{BB962C8B-B14F-4D97-AF65-F5344CB8AC3E}">
        <p14:creationId xmlns:p14="http://schemas.microsoft.com/office/powerpoint/2010/main" val="14584127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F6F3-314C-4CDF-9DFA-ACB7E4541A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B06F008-FFA7-4155-BDCC-BD89456294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C217006-7DBE-4EE8-9312-51599D2E8C0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C7D8BCB-C042-48A8-8C71-15D418DFED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BB339E-552D-4701-BC55-4AF1E6A5EA9D}"/>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19665397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DB1C7-7F8C-4C8B-A698-6C410ECA27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B680B8-4946-4BE2-BEE8-7CD9976660D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52C5C-4A5E-4445-83BD-8EC1113C66F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3B02C30-840D-45D4-84FD-C6EFD3AB95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7A84B5-FCC1-4154-BFF0-4A1827A1114D}"/>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2786342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EDF4F-9B32-4507-832A-07CD001FBD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A59A6F-3528-49B5-81AA-71035A655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F6EBA2C-FAE9-4918-9BDB-A0234654471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D14010E-BFB1-40A8-A6D5-4AEFE18D13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B3D0A-5C1D-4926-9E46-B1CB027523D1}"/>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35252095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0745B-2A62-4B8A-BB44-232D5473D6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9B78A8-D76D-43CA-AB2B-1FA7DE3E02A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1DDCC1-4FBA-412E-8009-B57AB9D1488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0D0C08-3E14-4FDF-AC68-665ED21544E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0D2BC05-4E9D-429D-95F8-3CCCB50543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6BB188-EE48-4A17-83D0-2E30DDE58134}"/>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33923800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34626-5693-4725-BA42-B960847BF6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0630AA-7232-4DDB-8359-A63CE46A5B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F2F25F-AA10-47AC-A0E6-1334D584691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053007E-55BE-448B-B1D7-0AC5124F5F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DEACFA8-4089-4926-B114-FFDB435AF92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8EE788-EB48-40BD-9811-4BC32D2ECB49}"/>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B38124E2-7079-48A2-B00F-D02B8929D1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0DB6E1-6C55-46DC-85DC-148B33249F55}"/>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578098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2102202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B34B2-51E1-40AC-AF77-B6BD247551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E8FD14-79AF-444C-A6B4-9E5AAEC62A0C}"/>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44DEA2F3-D431-4E4A-B1CE-6377B610ADB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F0446F-2889-409F-8AD2-540403EFB7DD}"/>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23664287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2CBA58-D02C-47C6-83C6-4579A026112D}"/>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68FB0AF-23D9-48E8-B3D5-4C036A4A08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BB95C8-1421-4B41-A198-D086B89BA382}"/>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26838141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7C53B-73FB-41E2-A6CD-769A35D4E0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7519AC-353E-4C21-970F-2F5C662266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2B288B-160E-4E17-9328-64B0FE3E19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97C1CE-51E2-4776-BBA5-300A48B18D7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0DF8E6B-203E-4CBE-9978-85924926CE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BA01C-9BD4-400D-9F05-9427648C097C}"/>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32358463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03DA1-2989-4C96-A385-46E34F0869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D1428C-DADA-4113-A3CA-D7848ED1B0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8C6A35-9E9D-4ED6-84BA-2DA27F719A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1E580C-4A21-4E6C-B2D0-686145C227E0}"/>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579D6C6-0981-48F3-ADB5-38F5BF9DB3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481724-E1F2-4049-BD0C-3BAA720BF22A}"/>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4449881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081F3-6BB2-4CDE-BB08-315267BE39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0B553B-D340-4EB7-A5D9-EF51EF14018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5C3B49-B576-4018-80C8-11B787C8242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DB65CDF-BDA7-41CD-9F55-0AC6856D2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14AF15-C6C2-4D64-80A3-81FFD18256C9}"/>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26340302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7C5A71-0185-4FDC-8354-9C1B385797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8D5D2B-6A0D-46E8-8173-C602AF5F7C1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341A84-D49F-4064-90FF-95A413ACA76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958AB15-0594-4F5D-9EBE-D8A9578A2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CE6341-9154-4665-BA84-A98E7F60858F}"/>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38300788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12A61-9743-463A-974C-F44ABDA7FE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9192C2-E825-4047-B234-42966782FF0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8A417C5-7F7A-4480-B4E3-9E7590B8A3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B87246-974A-4EEB-952A-48AE59EA84B9}"/>
              </a:ext>
            </a:extLst>
          </p:cNvPr>
          <p:cNvSpPr>
            <a:spLocks noGrp="1"/>
          </p:cNvSpPr>
          <p:nvPr>
            <p:ph type="sldNum" sz="quarter" idx="12"/>
          </p:nvPr>
        </p:nvSpPr>
        <p:spPr/>
        <p:txBody>
          <a:bodyPr/>
          <a:lstStyle/>
          <a:p>
            <a:fld id="{04B1D278-46F4-42FF-A409-F5CABB44E70F}" type="slidenum">
              <a:rPr lang="en-US" smtClean="0"/>
              <a:t>‹#›</a:t>
            </a:fld>
            <a:endParaRPr lang="en-US"/>
          </a:p>
        </p:txBody>
      </p:sp>
    </p:spTree>
    <p:extLst>
      <p:ext uri="{BB962C8B-B14F-4D97-AF65-F5344CB8AC3E}">
        <p14:creationId xmlns:p14="http://schemas.microsoft.com/office/powerpoint/2010/main" val="1367291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1815281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3952759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452839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1809413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183925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791291-595E-4349-A7A0-5B85F75F3428}" type="slidenum">
              <a:rPr lang="en-US" smtClean="0"/>
              <a:t>‹#›</a:t>
            </a:fld>
            <a:endParaRPr lang="en-US"/>
          </a:p>
        </p:txBody>
      </p:sp>
    </p:spTree>
    <p:extLst>
      <p:ext uri="{BB962C8B-B14F-4D97-AF65-F5344CB8AC3E}">
        <p14:creationId xmlns:p14="http://schemas.microsoft.com/office/powerpoint/2010/main" val="366610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791291-595E-4349-A7A0-5B85F75F3428}" type="slidenum">
              <a:rPr lang="en-US" smtClean="0"/>
              <a:t>‹#›</a:t>
            </a:fld>
            <a:endParaRPr lang="en-US"/>
          </a:p>
        </p:txBody>
      </p:sp>
    </p:spTree>
    <p:extLst>
      <p:ext uri="{BB962C8B-B14F-4D97-AF65-F5344CB8AC3E}">
        <p14:creationId xmlns:p14="http://schemas.microsoft.com/office/powerpoint/2010/main" val="3430637648"/>
      </p:ext>
    </p:extLst>
  </p:cSld>
  <p:clrMap bg1="lt1" tx1="dk1" bg2="lt2" tx2="dk2" accent1="accent1" accent2="accent2" accent3="accent3" accent4="accent4" accent5="accent5" accent6="accent6" hlink="hlink" folHlink="folHlink"/>
  <p:sldLayoutIdLst>
    <p:sldLayoutId id="2147483752" r:id="rId1"/>
    <p:sldLayoutId id="2147483751"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582E11-8CA4-4048-9C00-98E45BB6CF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36E895-D2FD-492C-AE86-3FC31954BF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82C20-6370-44F6-9E88-49646477C2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9F3B833-8F2E-4CDC-B91B-87F025F602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438A304-368E-401D-83CA-9A37525F4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159A9-3D28-4B1F-8E10-BC22679A4CFF}" type="slidenum">
              <a:rPr lang="en-US" smtClean="0"/>
              <a:t>‹#›</a:t>
            </a:fld>
            <a:endParaRPr lang="en-US"/>
          </a:p>
        </p:txBody>
      </p:sp>
    </p:spTree>
    <p:extLst>
      <p:ext uri="{BB962C8B-B14F-4D97-AF65-F5344CB8AC3E}">
        <p14:creationId xmlns:p14="http://schemas.microsoft.com/office/powerpoint/2010/main" val="242166627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E40FB1-E124-4B8F-8271-73867D8D24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AFF973-26D6-4F6A-B4BF-426EE48D9B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4C2CD3-AB05-4E4C-BE2B-6C3FE09621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99040987-1BFC-47A7-8B4D-D370F05C93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60A7EC-1191-4782-80CD-F9D23BE58A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1D278-46F4-42FF-A409-F5CABB44E70F}" type="slidenum">
              <a:rPr lang="en-US" smtClean="0"/>
              <a:t>‹#›</a:t>
            </a:fld>
            <a:endParaRPr lang="en-US"/>
          </a:p>
        </p:txBody>
      </p:sp>
    </p:spTree>
    <p:extLst>
      <p:ext uri="{BB962C8B-B14F-4D97-AF65-F5344CB8AC3E}">
        <p14:creationId xmlns:p14="http://schemas.microsoft.com/office/powerpoint/2010/main" val="141056120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141CC-BDE2-4345-997C-DA42197EF5CD}"/>
              </a:ext>
            </a:extLst>
          </p:cNvPr>
          <p:cNvSpPr>
            <a:spLocks noGrp="1"/>
          </p:cNvSpPr>
          <p:nvPr>
            <p:ph type="title"/>
          </p:nvPr>
        </p:nvSpPr>
        <p:spPr/>
        <p:txBody>
          <a:bodyPr/>
          <a:lstStyle/>
          <a:p>
            <a:endParaRPr lang="en-KE"/>
          </a:p>
        </p:txBody>
      </p:sp>
      <p:pic>
        <p:nvPicPr>
          <p:cNvPr id="5" name="Content Placeholder 4">
            <a:extLst>
              <a:ext uri="{FF2B5EF4-FFF2-40B4-BE49-F238E27FC236}">
                <a16:creationId xmlns:a16="http://schemas.microsoft.com/office/drawing/2014/main" id="{18AFB62B-C780-B448-91CC-9AD6D57499C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1371"/>
          <a:stretch/>
        </p:blipFill>
        <p:spPr>
          <a:xfrm>
            <a:off x="0" y="0"/>
            <a:ext cx="12335435" cy="6858000"/>
          </a:xfrm>
        </p:spPr>
      </p:pic>
      <p:sp>
        <p:nvSpPr>
          <p:cNvPr id="6" name="Title 4">
            <a:extLst>
              <a:ext uri="{FF2B5EF4-FFF2-40B4-BE49-F238E27FC236}">
                <a16:creationId xmlns:a16="http://schemas.microsoft.com/office/drawing/2014/main" id="{FE9D2A03-6694-5243-974C-E323DF748FDA}"/>
              </a:ext>
            </a:extLst>
          </p:cNvPr>
          <p:cNvSpPr txBox="1">
            <a:spLocks/>
          </p:cNvSpPr>
          <p:nvPr/>
        </p:nvSpPr>
        <p:spPr>
          <a:xfrm>
            <a:off x="1537980" y="1751959"/>
            <a:ext cx="9259473" cy="242358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solidFill>
                  <a:schemeClr val="bg1"/>
                </a:solidFill>
              </a:rPr>
              <a:t>Implementing UNEP’s </a:t>
            </a:r>
            <a:br>
              <a:rPr lang="en-US" sz="4000" b="1" dirty="0">
                <a:solidFill>
                  <a:schemeClr val="bg1"/>
                </a:solidFill>
              </a:rPr>
            </a:br>
            <a:r>
              <a:rPr lang="en-US" sz="4000" b="1" dirty="0">
                <a:solidFill>
                  <a:schemeClr val="bg1"/>
                </a:solidFill>
              </a:rPr>
              <a:t>Marine &amp; Coastal Strategy  </a:t>
            </a:r>
            <a:br>
              <a:rPr lang="en-US" b="1" dirty="0">
                <a:solidFill>
                  <a:schemeClr val="bg1"/>
                </a:solidFill>
              </a:rPr>
            </a:br>
            <a:endParaRPr lang="en-US" sz="2800" b="1" dirty="0">
              <a:solidFill>
                <a:schemeClr val="bg1"/>
              </a:solidFill>
            </a:endParaRPr>
          </a:p>
        </p:txBody>
      </p:sp>
      <p:sp>
        <p:nvSpPr>
          <p:cNvPr id="7" name="Subtitle 5">
            <a:extLst>
              <a:ext uri="{FF2B5EF4-FFF2-40B4-BE49-F238E27FC236}">
                <a16:creationId xmlns:a16="http://schemas.microsoft.com/office/drawing/2014/main" id="{FF6C78E8-96EF-9C48-A345-FE1FA312C9E6}"/>
              </a:ext>
            </a:extLst>
          </p:cNvPr>
          <p:cNvSpPr txBox="1">
            <a:spLocks/>
          </p:cNvSpPr>
          <p:nvPr/>
        </p:nvSpPr>
        <p:spPr>
          <a:xfrm>
            <a:off x="1537980" y="3546151"/>
            <a:ext cx="8128560" cy="12587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AEEF"/>
              </a:buClr>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Clr>
                <a:srgbClr val="00AEEF"/>
              </a:buClr>
              <a:buFont typeface="Wingdings" panose="05000000000000000000" pitchFamily="2" charset="2"/>
              <a:buChar char="ü"/>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Clr>
                <a:srgbClr val="00AEEF"/>
              </a:buClr>
              <a:buFont typeface="Courier New" panose="02070309020205020404" pitchFamily="49" charset="0"/>
              <a:buChar char="o"/>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Clr>
                <a:srgbClr val="00AEEF"/>
              </a:buClr>
              <a:buFont typeface="Wingdings" panose="05000000000000000000" pitchFamily="2" charset="2"/>
              <a:buChar char="q"/>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Clr>
                <a:srgbClr val="00AEEF"/>
              </a:buClr>
              <a:buFont typeface="Wingdings" panose="05000000000000000000" pitchFamily="2" charset="2"/>
              <a:buChar char="v"/>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i="1" dirty="0">
                <a:solidFill>
                  <a:schemeClr val="bg1"/>
                </a:solidFill>
              </a:rPr>
              <a:t>Committee of Permanent Representatives </a:t>
            </a:r>
          </a:p>
          <a:p>
            <a:pPr marL="0" indent="0">
              <a:buNone/>
            </a:pPr>
            <a:r>
              <a:rPr lang="en-US" sz="2200" i="1" dirty="0">
                <a:solidFill>
                  <a:schemeClr val="bg1"/>
                </a:solidFill>
              </a:rPr>
              <a:t>Subcommittee Meeting</a:t>
            </a:r>
            <a:endParaRPr lang="en-US" sz="2200" dirty="0">
              <a:solidFill>
                <a:schemeClr val="bg1"/>
              </a:solidFill>
            </a:endParaRPr>
          </a:p>
          <a:p>
            <a:pPr marL="0" indent="0">
              <a:buNone/>
            </a:pPr>
            <a:r>
              <a:rPr lang="en-US" sz="2200" i="1" dirty="0">
                <a:solidFill>
                  <a:schemeClr val="bg1"/>
                </a:solidFill>
              </a:rPr>
              <a:t>10 December 2020 </a:t>
            </a:r>
          </a:p>
          <a:p>
            <a:endParaRPr lang="en-US" dirty="0">
              <a:solidFill>
                <a:schemeClr val="bg1"/>
              </a:solidFill>
            </a:endParaRPr>
          </a:p>
          <a:p>
            <a:endParaRPr lang="en-US" dirty="0">
              <a:solidFill>
                <a:schemeClr val="bg1"/>
              </a:solidFill>
            </a:endParaRPr>
          </a:p>
          <a:p>
            <a:endParaRPr lang="fr-FR"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719896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639C1688-B3DD-8F4B-B1E9-76FEF5C99827}"/>
              </a:ext>
            </a:extLst>
          </p:cNvPr>
          <p:cNvPicPr>
            <a:picLocks noChangeAspect="1"/>
          </p:cNvPicPr>
          <p:nvPr/>
        </p:nvPicPr>
        <p:blipFill rotWithShape="1">
          <a:blip r:embed="rId3">
            <a:extLst>
              <a:ext uri="{28A0092B-C50C-407E-A947-70E740481C1C}">
                <a14:useLocalDpi xmlns:a14="http://schemas.microsoft.com/office/drawing/2010/main" val="0"/>
              </a:ext>
            </a:extLst>
          </a:blip>
          <a:srcRect l="1188" t="12253" r="-1188" b="2409"/>
          <a:stretch/>
        </p:blipFill>
        <p:spPr>
          <a:xfrm>
            <a:off x="548305" y="0"/>
            <a:ext cx="11365437" cy="6858000"/>
          </a:xfrm>
          <a:prstGeom prst="rect">
            <a:avLst/>
          </a:prstGeom>
        </p:spPr>
      </p:pic>
    </p:spTree>
    <p:extLst>
      <p:ext uri="{BB962C8B-B14F-4D97-AF65-F5344CB8AC3E}">
        <p14:creationId xmlns:p14="http://schemas.microsoft.com/office/powerpoint/2010/main" val="1933826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3C220-BACF-D04A-B6B0-22DB8E73BCE2}"/>
              </a:ext>
            </a:extLst>
          </p:cNvPr>
          <p:cNvSpPr>
            <a:spLocks noGrp="1"/>
          </p:cNvSpPr>
          <p:nvPr>
            <p:ph type="title"/>
          </p:nvPr>
        </p:nvSpPr>
        <p:spPr/>
        <p:txBody>
          <a:bodyPr/>
          <a:lstStyle/>
          <a:p>
            <a:endParaRPr lang="en-KE"/>
          </a:p>
        </p:txBody>
      </p:sp>
      <p:pic>
        <p:nvPicPr>
          <p:cNvPr id="5" name="Content Placeholder 4">
            <a:extLst>
              <a:ext uri="{FF2B5EF4-FFF2-40B4-BE49-F238E27FC236}">
                <a16:creationId xmlns:a16="http://schemas.microsoft.com/office/drawing/2014/main" id="{7F9FDC05-67F2-D144-9801-B0273AFC0B5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8739"/>
          <a:stretch/>
        </p:blipFill>
        <p:spPr>
          <a:xfrm>
            <a:off x="0" y="0"/>
            <a:ext cx="12192000" cy="7005190"/>
          </a:xfrm>
        </p:spPr>
      </p:pic>
    </p:spTree>
    <p:extLst>
      <p:ext uri="{BB962C8B-B14F-4D97-AF65-F5344CB8AC3E}">
        <p14:creationId xmlns:p14="http://schemas.microsoft.com/office/powerpoint/2010/main" val="3708983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5F2416E-8C13-5F43-98FB-D0E4B944FF7A}"/>
              </a:ext>
            </a:extLst>
          </p:cNvPr>
          <p:cNvSpPr>
            <a:spLocks noGrp="1"/>
          </p:cNvSpPr>
          <p:nvPr>
            <p:ph type="title"/>
          </p:nvPr>
        </p:nvSpPr>
        <p:spPr/>
        <p:txBody>
          <a:bodyPr/>
          <a:lstStyle/>
          <a:p>
            <a:endParaRPr lang="en-KE"/>
          </a:p>
        </p:txBody>
      </p:sp>
      <p:pic>
        <p:nvPicPr>
          <p:cNvPr id="14" name="Picture 13">
            <a:extLst>
              <a:ext uri="{FF2B5EF4-FFF2-40B4-BE49-F238E27FC236}">
                <a16:creationId xmlns:a16="http://schemas.microsoft.com/office/drawing/2014/main" id="{35DC9F1B-26E9-5D43-BD84-5365078AF25B}"/>
              </a:ext>
            </a:extLst>
          </p:cNvPr>
          <p:cNvPicPr>
            <a:picLocks noChangeAspect="1"/>
          </p:cNvPicPr>
          <p:nvPr/>
        </p:nvPicPr>
        <p:blipFill rotWithShape="1">
          <a:blip r:embed="rId3">
            <a:extLst>
              <a:ext uri="{28A0092B-C50C-407E-A947-70E740481C1C}">
                <a14:useLocalDpi xmlns:a14="http://schemas.microsoft.com/office/drawing/2010/main" val="0"/>
              </a:ext>
            </a:extLst>
          </a:blip>
          <a:srcRect t="12303" b="8144"/>
          <a:stretch/>
        </p:blipFill>
        <p:spPr>
          <a:xfrm>
            <a:off x="0" y="0"/>
            <a:ext cx="12192000" cy="6858000"/>
          </a:xfrm>
          <a:prstGeom prst="rect">
            <a:avLst/>
          </a:prstGeom>
        </p:spPr>
      </p:pic>
    </p:spTree>
    <p:extLst>
      <p:ext uri="{BB962C8B-B14F-4D97-AF65-F5344CB8AC3E}">
        <p14:creationId xmlns:p14="http://schemas.microsoft.com/office/powerpoint/2010/main" val="89333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524000" y="0"/>
            <a:ext cx="220980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070">
              <a:defRPr/>
            </a:pPr>
            <a:endParaRPr lang="en-US"/>
          </a:p>
        </p:txBody>
      </p:sp>
      <p:pic>
        <p:nvPicPr>
          <p:cNvPr id="22531" name="Picture 3"/>
          <p:cNvPicPr>
            <a:picLocks noChangeAspect="1"/>
          </p:cNvPicPr>
          <p:nvPr/>
        </p:nvPicPr>
        <p:blipFill>
          <a:blip r:embed="rId3">
            <a:extLst>
              <a:ext uri="{28A0092B-C50C-407E-A947-70E740481C1C}">
                <a14:useLocalDpi xmlns:a14="http://schemas.microsoft.com/office/drawing/2010/main" val="0"/>
              </a:ext>
            </a:extLst>
          </a:blip>
          <a:srcRect l="6741" t="19286" r="9407" b="11482"/>
          <a:stretch>
            <a:fillRect/>
          </a:stretch>
        </p:blipFill>
        <p:spPr bwMode="auto">
          <a:xfrm>
            <a:off x="75730" y="1568833"/>
            <a:ext cx="6918411"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7632985" y="226137"/>
            <a:ext cx="4603612" cy="6370975"/>
          </a:xfrm>
          <a:prstGeom prst="rect">
            <a:avLst/>
          </a:prstGeom>
        </p:spPr>
        <p:txBody>
          <a:bodyPr wrap="square">
            <a:spAutoFit/>
          </a:bodyPr>
          <a:lstStyle/>
          <a:p>
            <a:pPr>
              <a:buSzPct val="100000"/>
            </a:pPr>
            <a:r>
              <a:rPr lang="en-US" sz="2000" b="1" dirty="0">
                <a:solidFill>
                  <a:srgbClr val="00B0F0"/>
                </a:solidFill>
                <a:latin typeface="Arial" panose="020B0604020202020204" pitchFamily="34" charset="0"/>
                <a:cs typeface="Arial" panose="020B0604020202020204" pitchFamily="34" charset="0"/>
              </a:rPr>
              <a:t>UNEP SUB-PROGRAMMES</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Climate change</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Resilience to Disaster</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Healthy and Productive Ecosystems</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Environmental Governance </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Chemical and Waste	</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Resource efficiency</a:t>
            </a:r>
          </a:p>
          <a:p>
            <a:pPr marL="342900" indent="-342900">
              <a:buSzPct val="100000"/>
              <a:buFont typeface="Arial" panose="020B0604020202020204" pitchFamily="34" charset="0"/>
              <a:buChar char="•"/>
            </a:pPr>
            <a:r>
              <a:rPr lang="en-US" sz="2000" dirty="0">
                <a:latin typeface="Arial" panose="020B0604020202020204" pitchFamily="34" charset="0"/>
                <a:cs typeface="Arial" panose="020B0604020202020204" pitchFamily="34" charset="0"/>
              </a:rPr>
              <a:t>Environmental Assessment</a:t>
            </a:r>
          </a:p>
          <a:p>
            <a:pPr>
              <a:buSzPct val="100000"/>
            </a:pPr>
            <a:endParaRPr lang="en-US" sz="2000" dirty="0">
              <a:latin typeface="Arial" panose="020B0604020202020204" pitchFamily="34" charset="0"/>
              <a:cs typeface="Arial" panose="020B0604020202020204" pitchFamily="34" charset="0"/>
            </a:endParaRPr>
          </a:p>
          <a:p>
            <a:pPr>
              <a:buSzPct val="100000"/>
            </a:pPr>
            <a:r>
              <a:rPr lang="en-US" sz="2000" b="1" dirty="0">
                <a:solidFill>
                  <a:srgbClr val="00B0F0"/>
                </a:solidFill>
                <a:latin typeface="Arial" panose="020B0604020202020204" pitchFamily="34" charset="0"/>
                <a:cs typeface="Arial" panose="020B0604020202020204" pitchFamily="34" charset="0"/>
              </a:rPr>
              <a:t>Integrated delivery of 2030 Agenda</a:t>
            </a:r>
          </a:p>
          <a:p>
            <a:pPr>
              <a:buSzPct val="100000"/>
            </a:pPr>
            <a:endParaRPr lang="en-US" sz="800" dirty="0">
              <a:latin typeface="Arial" panose="020B0604020202020204" pitchFamily="34" charset="0"/>
              <a:cs typeface="Arial" panose="020B0604020202020204" pitchFamily="34" charset="0"/>
            </a:endParaRPr>
          </a:p>
          <a:p>
            <a:pPr>
              <a:buSzPct val="100000"/>
            </a:pPr>
            <a:r>
              <a:rPr lang="en-US" sz="2000" dirty="0">
                <a:latin typeface="Arial" panose="020B0604020202020204" pitchFamily="34" charset="0"/>
                <a:cs typeface="Arial" panose="020B0604020202020204" pitchFamily="34" charset="0"/>
              </a:rPr>
              <a:t>SDG 1: Poverty</a:t>
            </a:r>
          </a:p>
          <a:p>
            <a:pPr>
              <a:buSzPct val="100000"/>
            </a:pPr>
            <a:r>
              <a:rPr lang="en-US" sz="2000" dirty="0">
                <a:latin typeface="Arial" panose="020B0604020202020204" pitchFamily="34" charset="0"/>
                <a:cs typeface="Arial" panose="020B0604020202020204" pitchFamily="34" charset="0"/>
              </a:rPr>
              <a:t>SDG 2: Food security</a:t>
            </a:r>
          </a:p>
          <a:p>
            <a:pPr>
              <a:buSzPct val="100000"/>
            </a:pPr>
            <a:r>
              <a:rPr lang="en-US" sz="2000" dirty="0">
                <a:latin typeface="Arial" panose="020B0604020202020204" pitchFamily="34" charset="0"/>
                <a:cs typeface="Arial" panose="020B0604020202020204" pitchFamily="34" charset="0"/>
              </a:rPr>
              <a:t>SDG 3: Human health </a:t>
            </a:r>
          </a:p>
          <a:p>
            <a:pPr>
              <a:buSzPct val="100000"/>
            </a:pPr>
            <a:r>
              <a:rPr lang="en-US" sz="2000" dirty="0">
                <a:latin typeface="Arial" panose="020B0604020202020204" pitchFamily="34" charset="0"/>
                <a:cs typeface="Arial" panose="020B0604020202020204" pitchFamily="34" charset="0"/>
              </a:rPr>
              <a:t>SDG 6: Water </a:t>
            </a:r>
          </a:p>
          <a:p>
            <a:pPr>
              <a:buSzPct val="100000"/>
            </a:pPr>
            <a:r>
              <a:rPr lang="en-US" sz="2000" dirty="0">
                <a:latin typeface="Arial" panose="020B0604020202020204" pitchFamily="34" charset="0"/>
                <a:cs typeface="Arial" panose="020B0604020202020204" pitchFamily="34" charset="0"/>
              </a:rPr>
              <a:t>SDG 8: Economic growth </a:t>
            </a:r>
          </a:p>
          <a:p>
            <a:pPr>
              <a:buSzPct val="100000"/>
            </a:pPr>
            <a:r>
              <a:rPr lang="en-US" sz="2000" dirty="0">
                <a:latin typeface="Arial" panose="020B0604020202020204" pitchFamily="34" charset="0"/>
                <a:cs typeface="Arial" panose="020B0604020202020204" pitchFamily="34" charset="0"/>
              </a:rPr>
              <a:t>SDG 12: Sustainable consumption</a:t>
            </a:r>
          </a:p>
          <a:p>
            <a:pPr>
              <a:buSzPct val="100000"/>
            </a:pPr>
            <a:r>
              <a:rPr lang="en-US" sz="2000" dirty="0">
                <a:latin typeface="Arial" panose="020B0604020202020204" pitchFamily="34" charset="0"/>
                <a:cs typeface="Arial" panose="020B0604020202020204" pitchFamily="34" charset="0"/>
              </a:rPr>
              <a:t>SDG 13: Climate change</a:t>
            </a:r>
          </a:p>
          <a:p>
            <a:pPr>
              <a:buSzPct val="100000"/>
            </a:pPr>
            <a:r>
              <a:rPr lang="en-US" sz="2000" dirty="0">
                <a:latin typeface="Arial" panose="020B0604020202020204" pitchFamily="34" charset="0"/>
                <a:cs typeface="Arial" panose="020B0604020202020204" pitchFamily="34" charset="0"/>
              </a:rPr>
              <a:t>SDG 14: Healthy Oceans </a:t>
            </a:r>
          </a:p>
          <a:p>
            <a:pPr>
              <a:buSzPct val="100000"/>
            </a:pPr>
            <a:r>
              <a:rPr lang="en-US" sz="2000" dirty="0">
                <a:latin typeface="Arial" panose="020B0604020202020204" pitchFamily="34" charset="0"/>
                <a:cs typeface="Arial" panose="020B0604020202020204" pitchFamily="34" charset="0"/>
              </a:rPr>
              <a:t>SDG 15: Life on land</a:t>
            </a:r>
          </a:p>
          <a:p>
            <a:pPr>
              <a:buSzPct val="100000"/>
            </a:pPr>
            <a:r>
              <a:rPr lang="en-US" sz="2000" dirty="0">
                <a:latin typeface="Arial" panose="020B0604020202020204" pitchFamily="34" charset="0"/>
                <a:cs typeface="Arial" panose="020B0604020202020204" pitchFamily="34" charset="0"/>
              </a:rPr>
              <a:t>	</a:t>
            </a:r>
            <a:endParaRPr lang="en-US" sz="2000" dirty="0">
              <a:solidFill>
                <a:schemeClr val="accent1">
                  <a:lumMod val="50000"/>
                </a:schemeClr>
              </a:solidFill>
              <a:latin typeface="Arial" panose="020B0604020202020204" pitchFamily="34" charset="0"/>
              <a:cs typeface="Arial" panose="020B0604020202020204" pitchFamily="34" charset="0"/>
            </a:endParaRPr>
          </a:p>
        </p:txBody>
      </p:sp>
      <p:sp>
        <p:nvSpPr>
          <p:cNvPr id="2" name="TextBox 1"/>
          <p:cNvSpPr txBox="1"/>
          <p:nvPr/>
        </p:nvSpPr>
        <p:spPr>
          <a:xfrm>
            <a:off x="5308659" y="4010500"/>
            <a:ext cx="1476227" cy="830997"/>
          </a:xfrm>
          <a:prstGeom prst="rect">
            <a:avLst/>
          </a:prstGeom>
          <a:noFill/>
        </p:spPr>
        <p:txBody>
          <a:bodyPr wrap="square">
            <a:spAutoFit/>
          </a:bodyPr>
          <a:lstStyle/>
          <a:p>
            <a:pPr algn="ctr" defTabSz="914070">
              <a:defRPr/>
            </a:pPr>
            <a:r>
              <a:rPr lang="en-US" sz="1600" b="1" dirty="0">
                <a:solidFill>
                  <a:schemeClr val="bg1"/>
                </a:solidFill>
                <a:latin typeface="Arial" panose="020B0604020202020204" pitchFamily="34" charset="0"/>
                <a:cs typeface="Arial" panose="020B0604020202020204" pitchFamily="34" charset="0"/>
              </a:rPr>
              <a:t>Marine </a:t>
            </a:r>
          </a:p>
          <a:p>
            <a:pPr algn="ctr" defTabSz="914070">
              <a:defRPr/>
            </a:pPr>
            <a:r>
              <a:rPr lang="en-US" sz="1600" b="1" dirty="0">
                <a:solidFill>
                  <a:schemeClr val="bg1"/>
                </a:solidFill>
                <a:latin typeface="Arial" panose="020B0604020202020204" pitchFamily="34" charset="0"/>
                <a:cs typeface="Arial" panose="020B0604020202020204" pitchFamily="34" charset="0"/>
              </a:rPr>
              <a:t>Protected </a:t>
            </a:r>
          </a:p>
          <a:p>
            <a:pPr algn="ctr" defTabSz="914070">
              <a:defRPr/>
            </a:pPr>
            <a:r>
              <a:rPr lang="en-US" sz="1600" b="1" dirty="0">
                <a:solidFill>
                  <a:schemeClr val="bg1"/>
                </a:solidFill>
                <a:latin typeface="Arial" panose="020B0604020202020204" pitchFamily="34" charset="0"/>
                <a:cs typeface="Arial" panose="020B0604020202020204" pitchFamily="34" charset="0"/>
              </a:rPr>
              <a:t>Areas</a:t>
            </a:r>
          </a:p>
        </p:txBody>
      </p:sp>
      <p:sp>
        <p:nvSpPr>
          <p:cNvPr id="8" name="TextBox 7"/>
          <p:cNvSpPr txBox="1"/>
          <p:nvPr/>
        </p:nvSpPr>
        <p:spPr>
          <a:xfrm>
            <a:off x="5239137" y="2836899"/>
            <a:ext cx="2074426" cy="584775"/>
          </a:xfrm>
          <a:prstGeom prst="rect">
            <a:avLst/>
          </a:prstGeom>
          <a:noFill/>
        </p:spPr>
        <p:txBody>
          <a:bodyPr wrap="square">
            <a:spAutoFit/>
          </a:bodyPr>
          <a:lstStyle/>
          <a:p>
            <a:pPr algn="ctr" defTabSz="914070">
              <a:defRPr/>
            </a:pPr>
            <a:r>
              <a:rPr lang="en-US" sz="1600" b="1" dirty="0">
                <a:solidFill>
                  <a:srgbClr val="00B0F0"/>
                </a:solidFill>
                <a:latin typeface="Arial" panose="020B0604020202020204" pitchFamily="34" charset="0"/>
                <a:cs typeface="Arial" panose="020B0604020202020204" pitchFamily="34" charset="0"/>
              </a:rPr>
              <a:t>Integrated coastal </a:t>
            </a:r>
          </a:p>
          <a:p>
            <a:pPr algn="ctr" defTabSz="914070">
              <a:defRPr/>
            </a:pPr>
            <a:r>
              <a:rPr lang="en-US" sz="1600" b="1" dirty="0">
                <a:solidFill>
                  <a:srgbClr val="00B0F0"/>
                </a:solidFill>
                <a:latin typeface="Arial" panose="020B0604020202020204" pitchFamily="34" charset="0"/>
                <a:cs typeface="Arial" panose="020B0604020202020204" pitchFamily="34" charset="0"/>
              </a:rPr>
              <a:t>management</a:t>
            </a:r>
          </a:p>
        </p:txBody>
      </p:sp>
      <p:sp>
        <p:nvSpPr>
          <p:cNvPr id="10" name="TextBox 9"/>
          <p:cNvSpPr txBox="1"/>
          <p:nvPr/>
        </p:nvSpPr>
        <p:spPr>
          <a:xfrm>
            <a:off x="885156" y="1316566"/>
            <a:ext cx="2583941" cy="584775"/>
          </a:xfrm>
          <a:prstGeom prst="rect">
            <a:avLst/>
          </a:prstGeom>
          <a:noFill/>
        </p:spPr>
        <p:txBody>
          <a:bodyPr wrap="square">
            <a:spAutoFit/>
          </a:bodyPr>
          <a:lstStyle/>
          <a:p>
            <a:pPr algn="ctr" defTabSz="914070">
              <a:defRPr/>
            </a:pPr>
            <a:r>
              <a:rPr lang="en-US" sz="1600" b="1" dirty="0">
                <a:solidFill>
                  <a:srgbClr val="00B0F0"/>
                </a:solidFill>
                <a:latin typeface="Arial" panose="020B0604020202020204" pitchFamily="34" charset="0"/>
                <a:cs typeface="Arial" panose="020B0604020202020204" pitchFamily="34" charset="0"/>
              </a:rPr>
              <a:t>Integrated landscape management</a:t>
            </a:r>
          </a:p>
        </p:txBody>
      </p:sp>
      <p:sp>
        <p:nvSpPr>
          <p:cNvPr id="12" name="TextBox 11"/>
          <p:cNvSpPr txBox="1"/>
          <p:nvPr/>
        </p:nvSpPr>
        <p:spPr>
          <a:xfrm>
            <a:off x="3719416" y="1716220"/>
            <a:ext cx="2286590" cy="830997"/>
          </a:xfrm>
          <a:prstGeom prst="rect">
            <a:avLst/>
          </a:prstGeom>
          <a:solidFill>
            <a:schemeClr val="bg1"/>
          </a:solidFill>
        </p:spPr>
        <p:txBody>
          <a:bodyPr wrap="square">
            <a:spAutoFit/>
          </a:bodyPr>
          <a:lstStyle/>
          <a:p>
            <a:pPr algn="ctr" defTabSz="914070">
              <a:defRPr/>
            </a:pPr>
            <a:r>
              <a:rPr lang="en-US" sz="1600" b="1" dirty="0">
                <a:solidFill>
                  <a:srgbClr val="00B0F0"/>
                </a:solidFill>
                <a:latin typeface="Arial" panose="020B0604020202020204" pitchFamily="34" charset="0"/>
                <a:cs typeface="Arial" panose="020B0604020202020204" pitchFamily="34" charset="0"/>
              </a:rPr>
              <a:t>Poverty reduction,</a:t>
            </a:r>
          </a:p>
          <a:p>
            <a:pPr algn="ctr" defTabSz="914070">
              <a:defRPr/>
            </a:pPr>
            <a:r>
              <a:rPr lang="en-US" sz="1600" b="1" dirty="0">
                <a:solidFill>
                  <a:srgbClr val="00B0F0"/>
                </a:solidFill>
                <a:latin typeface="Arial" panose="020B0604020202020204" pitchFamily="34" charset="0"/>
                <a:cs typeface="Arial" panose="020B0604020202020204" pitchFamily="34" charset="0"/>
              </a:rPr>
              <a:t>access and</a:t>
            </a:r>
          </a:p>
          <a:p>
            <a:pPr algn="ctr" defTabSz="914070">
              <a:defRPr/>
            </a:pPr>
            <a:r>
              <a:rPr lang="en-US" sz="1600" b="1" dirty="0">
                <a:solidFill>
                  <a:srgbClr val="00B0F0"/>
                </a:solidFill>
                <a:latin typeface="Arial" panose="020B0604020202020204" pitchFamily="34" charset="0"/>
                <a:cs typeface="Arial" panose="020B0604020202020204" pitchFamily="34" charset="0"/>
              </a:rPr>
              <a:t>benefit-sharing</a:t>
            </a:r>
          </a:p>
        </p:txBody>
      </p:sp>
      <p:sp>
        <p:nvSpPr>
          <p:cNvPr id="15" name="TextBox 14"/>
          <p:cNvSpPr txBox="1"/>
          <p:nvPr/>
        </p:nvSpPr>
        <p:spPr>
          <a:xfrm>
            <a:off x="447102" y="3868108"/>
            <a:ext cx="1630442" cy="830997"/>
          </a:xfrm>
          <a:prstGeom prst="rect">
            <a:avLst/>
          </a:prstGeom>
          <a:noFill/>
        </p:spPr>
        <p:txBody>
          <a:bodyPr wrap="square">
            <a:spAutoFit/>
          </a:bodyPr>
          <a:lstStyle/>
          <a:p>
            <a:pPr defTabSz="914070">
              <a:defRPr/>
            </a:pPr>
            <a:r>
              <a:rPr lang="en-US" sz="1600" b="1" dirty="0">
                <a:solidFill>
                  <a:schemeClr val="bg1"/>
                </a:solidFill>
                <a:latin typeface="Arial" panose="020B0604020202020204" pitchFamily="34" charset="0"/>
                <a:cs typeface="Arial" panose="020B0604020202020204" pitchFamily="34" charset="0"/>
              </a:rPr>
              <a:t>Addressing land-based pollution</a:t>
            </a:r>
          </a:p>
        </p:txBody>
      </p:sp>
      <p:sp>
        <p:nvSpPr>
          <p:cNvPr id="16" name="TextBox 15"/>
          <p:cNvSpPr txBox="1"/>
          <p:nvPr/>
        </p:nvSpPr>
        <p:spPr>
          <a:xfrm>
            <a:off x="434746" y="6084401"/>
            <a:ext cx="4317813" cy="338554"/>
          </a:xfrm>
          <a:prstGeom prst="rect">
            <a:avLst/>
          </a:prstGeom>
          <a:noFill/>
        </p:spPr>
        <p:txBody>
          <a:bodyPr wrap="square">
            <a:spAutoFit/>
          </a:bodyPr>
          <a:lstStyle/>
          <a:p>
            <a:pPr defTabSz="914070">
              <a:defRPr/>
            </a:pPr>
            <a:r>
              <a:rPr lang="en-US" sz="1600" b="1" dirty="0">
                <a:solidFill>
                  <a:srgbClr val="00B0F0"/>
                </a:solidFill>
                <a:latin typeface="Arial" panose="020B0604020202020204" pitchFamily="34" charset="0"/>
                <a:cs typeface="Arial" panose="020B0604020202020204" pitchFamily="34" charset="0"/>
              </a:rPr>
              <a:t>Nature-based climate solutions</a:t>
            </a:r>
          </a:p>
        </p:txBody>
      </p:sp>
      <p:sp>
        <p:nvSpPr>
          <p:cNvPr id="17" name="Title 1">
            <a:extLst>
              <a:ext uri="{FF2B5EF4-FFF2-40B4-BE49-F238E27FC236}">
                <a16:creationId xmlns:a16="http://schemas.microsoft.com/office/drawing/2014/main" id="{D20AAF0F-0F13-45C4-AB90-CBA089FE9741}"/>
              </a:ext>
            </a:extLst>
          </p:cNvPr>
          <p:cNvSpPr txBox="1">
            <a:spLocks/>
          </p:cNvSpPr>
          <p:nvPr/>
        </p:nvSpPr>
        <p:spPr>
          <a:xfrm>
            <a:off x="399436" y="171202"/>
            <a:ext cx="10418614" cy="989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sz="3600" b="1" dirty="0">
                <a:solidFill>
                  <a:srgbClr val="00B0F0"/>
                </a:solidFill>
              </a:rPr>
              <a:t>Oceans across UNEP’s work</a:t>
            </a:r>
          </a:p>
        </p:txBody>
      </p:sp>
      <p:sp>
        <p:nvSpPr>
          <p:cNvPr id="18" name="TextBox 17">
            <a:extLst>
              <a:ext uri="{FF2B5EF4-FFF2-40B4-BE49-F238E27FC236}">
                <a16:creationId xmlns:a16="http://schemas.microsoft.com/office/drawing/2014/main" id="{D579B21B-86BB-4E5C-8C23-A9EA73829054}"/>
              </a:ext>
            </a:extLst>
          </p:cNvPr>
          <p:cNvSpPr txBox="1"/>
          <p:nvPr/>
        </p:nvSpPr>
        <p:spPr>
          <a:xfrm>
            <a:off x="1805985" y="4752994"/>
            <a:ext cx="2677126" cy="338554"/>
          </a:xfrm>
          <a:prstGeom prst="rect">
            <a:avLst/>
          </a:prstGeom>
          <a:noFill/>
        </p:spPr>
        <p:txBody>
          <a:bodyPr wrap="square">
            <a:spAutoFit/>
          </a:bodyPr>
          <a:lstStyle/>
          <a:p>
            <a:pPr defTabSz="914070">
              <a:defRPr/>
            </a:pPr>
            <a:r>
              <a:rPr lang="en-US" sz="1600" b="1" dirty="0">
                <a:solidFill>
                  <a:schemeClr val="bg1"/>
                </a:solidFill>
                <a:latin typeface="Arial" panose="020B0604020202020204" pitchFamily="34" charset="0"/>
                <a:cs typeface="Arial" panose="020B0604020202020204" pitchFamily="34" charset="0"/>
              </a:rPr>
              <a:t>Blue Carbon</a:t>
            </a:r>
          </a:p>
        </p:txBody>
      </p:sp>
      <p:sp>
        <p:nvSpPr>
          <p:cNvPr id="19" name="TextBox 18">
            <a:extLst>
              <a:ext uri="{FF2B5EF4-FFF2-40B4-BE49-F238E27FC236}">
                <a16:creationId xmlns:a16="http://schemas.microsoft.com/office/drawing/2014/main" id="{1767E5E8-0689-4E0A-8009-988B9979ADD8}"/>
              </a:ext>
            </a:extLst>
          </p:cNvPr>
          <p:cNvSpPr txBox="1"/>
          <p:nvPr/>
        </p:nvSpPr>
        <p:spPr>
          <a:xfrm>
            <a:off x="4944830" y="5566354"/>
            <a:ext cx="2408327" cy="584775"/>
          </a:xfrm>
          <a:prstGeom prst="rect">
            <a:avLst/>
          </a:prstGeom>
          <a:noFill/>
        </p:spPr>
        <p:txBody>
          <a:bodyPr wrap="square">
            <a:spAutoFit/>
          </a:bodyPr>
          <a:lstStyle/>
          <a:p>
            <a:pPr algn="ctr" defTabSz="914070">
              <a:defRPr/>
            </a:pPr>
            <a:r>
              <a:rPr lang="en-US" sz="1600" b="1" dirty="0">
                <a:solidFill>
                  <a:srgbClr val="00B0F0"/>
                </a:solidFill>
                <a:latin typeface="Arial" panose="020B0604020202020204" pitchFamily="34" charset="0"/>
                <a:cs typeface="Arial" panose="020B0604020202020204" pitchFamily="34" charset="0"/>
              </a:rPr>
              <a:t>Sustainable Blue Economies</a:t>
            </a:r>
          </a:p>
        </p:txBody>
      </p:sp>
      <p:sp>
        <p:nvSpPr>
          <p:cNvPr id="20" name="TextBox 19">
            <a:extLst>
              <a:ext uri="{FF2B5EF4-FFF2-40B4-BE49-F238E27FC236}">
                <a16:creationId xmlns:a16="http://schemas.microsoft.com/office/drawing/2014/main" id="{B0439EAE-6162-4D81-881E-5B36C9A6CD0A}"/>
              </a:ext>
            </a:extLst>
          </p:cNvPr>
          <p:cNvSpPr txBox="1"/>
          <p:nvPr/>
        </p:nvSpPr>
        <p:spPr>
          <a:xfrm>
            <a:off x="185437" y="5397077"/>
            <a:ext cx="2677126" cy="338554"/>
          </a:xfrm>
          <a:prstGeom prst="rect">
            <a:avLst/>
          </a:prstGeom>
          <a:noFill/>
        </p:spPr>
        <p:txBody>
          <a:bodyPr wrap="square">
            <a:spAutoFit/>
          </a:bodyPr>
          <a:lstStyle/>
          <a:p>
            <a:pPr defTabSz="914070">
              <a:defRPr/>
            </a:pPr>
            <a:r>
              <a:rPr lang="en-US" sz="1600" b="1" dirty="0">
                <a:solidFill>
                  <a:srgbClr val="00B0F0"/>
                </a:solidFill>
                <a:latin typeface="Arial" panose="020B0604020202020204" pitchFamily="34" charset="0"/>
                <a:cs typeface="Arial" panose="020B0604020202020204" pitchFamily="34" charset="0"/>
              </a:rPr>
              <a:t>Blue covid-19 recovery</a:t>
            </a:r>
          </a:p>
        </p:txBody>
      </p:sp>
    </p:spTree>
    <p:extLst>
      <p:ext uri="{BB962C8B-B14F-4D97-AF65-F5344CB8AC3E}">
        <p14:creationId xmlns:p14="http://schemas.microsoft.com/office/powerpoint/2010/main" val="3731584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57B53F-F2D9-48D0-8E7A-BD15C102F6EA}"/>
              </a:ext>
            </a:extLst>
          </p:cNvPr>
          <p:cNvSpPr/>
          <p:nvPr/>
        </p:nvSpPr>
        <p:spPr>
          <a:xfrm>
            <a:off x="141287" y="6009379"/>
            <a:ext cx="11867407" cy="534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3099CD0-F0C8-4A7D-B8ED-1841639425AA}"/>
              </a:ext>
            </a:extLst>
          </p:cNvPr>
          <p:cNvSpPr/>
          <p:nvPr/>
        </p:nvSpPr>
        <p:spPr>
          <a:xfrm>
            <a:off x="141287" y="1119871"/>
            <a:ext cx="11867407" cy="534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1FCA2862-0A9E-44B5-AE8F-708D9553C8AE}"/>
              </a:ext>
            </a:extLst>
          </p:cNvPr>
          <p:cNvSpPr/>
          <p:nvPr/>
        </p:nvSpPr>
        <p:spPr>
          <a:xfrm>
            <a:off x="292925" y="1313900"/>
            <a:ext cx="2711532" cy="4801314"/>
          </a:xfrm>
          <a:prstGeom prst="rect">
            <a:avLst/>
          </a:prstGeom>
        </p:spPr>
        <p:txBody>
          <a:bodyPr wrap="square">
            <a:spAutoFit/>
          </a:bodyPr>
          <a:lstStyle/>
          <a:p>
            <a:r>
              <a:rPr lang="en-US" sz="2400" b="1" dirty="0">
                <a:solidFill>
                  <a:srgbClr val="00B0F0"/>
                </a:solidFill>
                <a:latin typeface="Arial" panose="020B0604020202020204" pitchFamily="34" charset="0"/>
                <a:cs typeface="Arial" panose="020B0604020202020204" pitchFamily="34" charset="0"/>
              </a:rPr>
              <a:t>Investing in healthy oceans is a COVID-19 recovery solution</a:t>
            </a:r>
          </a:p>
          <a:p>
            <a:endParaRPr lang="en-US" sz="24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2400" b="1" dirty="0">
              <a:solidFill>
                <a:srgbClr val="00B0F0"/>
              </a:solidFill>
              <a:latin typeface="Arial" panose="020B0604020202020204" pitchFamily="34" charset="0"/>
              <a:ea typeface="Times New Roman" panose="02020603050405020304" pitchFamily="18" charset="0"/>
              <a:cs typeface="Arial" panose="020B0604020202020204" pitchFamily="34" charset="0"/>
            </a:endParaRPr>
          </a:p>
          <a:p>
            <a:r>
              <a:rPr lang="en-US" sz="2400" b="1" dirty="0">
                <a:solidFill>
                  <a:srgbClr val="00B0F0"/>
                </a:solidFill>
                <a:latin typeface="Arial" panose="020B0604020202020204" pitchFamily="34" charset="0"/>
                <a:ea typeface="Times New Roman" panose="02020603050405020304" pitchFamily="18" charset="0"/>
                <a:cs typeface="Arial" panose="020B0604020202020204" pitchFamily="34" charset="0"/>
              </a:rPr>
              <a:t>UNEP Marine &amp; Coastal Strategy supports key ‘blue stimuli’ areas</a:t>
            </a:r>
            <a:endParaRPr lang="en-US"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endParaRPr>
          </a:p>
          <a:p>
            <a:pPr>
              <a:tabLst>
                <a:tab pos="2971800" algn="ctr"/>
                <a:tab pos="5943600" algn="r"/>
                <a:tab pos="228600" algn="l"/>
                <a:tab pos="2971800" algn="ctr"/>
                <a:tab pos="5943600" algn="r"/>
              </a:tabLst>
            </a:pPr>
            <a:endParaRPr lang="en-US"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endParaRPr>
          </a:p>
        </p:txBody>
      </p:sp>
      <p:pic>
        <p:nvPicPr>
          <p:cNvPr id="6" name="Picture 5">
            <a:extLst>
              <a:ext uri="{FF2B5EF4-FFF2-40B4-BE49-F238E27FC236}">
                <a16:creationId xmlns:a16="http://schemas.microsoft.com/office/drawing/2014/main" id="{AEE4FCD0-7525-4052-BDDE-59B02BEBF2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5856" y="221675"/>
            <a:ext cx="8473219" cy="6616433"/>
          </a:xfrm>
          <a:prstGeom prst="rect">
            <a:avLst/>
          </a:prstGeom>
        </p:spPr>
      </p:pic>
    </p:spTree>
    <p:extLst>
      <p:ext uri="{BB962C8B-B14F-4D97-AF65-F5344CB8AC3E}">
        <p14:creationId xmlns:p14="http://schemas.microsoft.com/office/powerpoint/2010/main" val="1324228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FD36744-3C2B-45BC-A554-9B2BEA884C92}"/>
              </a:ext>
            </a:extLst>
          </p:cNvPr>
          <p:cNvSpPr/>
          <p:nvPr/>
        </p:nvSpPr>
        <p:spPr>
          <a:xfrm>
            <a:off x="141287" y="6009379"/>
            <a:ext cx="11867407" cy="534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96DDB7-CAF9-40EB-BEC3-6D6B77888F72}"/>
              </a:ext>
            </a:extLst>
          </p:cNvPr>
          <p:cNvSpPr txBox="1">
            <a:spLocks/>
          </p:cNvSpPr>
          <p:nvPr/>
        </p:nvSpPr>
        <p:spPr>
          <a:xfrm>
            <a:off x="629390" y="95973"/>
            <a:ext cx="10418614" cy="98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GB" sz="2200" b="1" dirty="0">
                <a:solidFill>
                  <a:srgbClr val="00B0F0"/>
                </a:solidFill>
                <a:latin typeface="Arial" panose="020B0604020202020204" pitchFamily="34" charset="0"/>
                <a:cs typeface="Arial" panose="020B0604020202020204" pitchFamily="34" charset="0"/>
              </a:rPr>
              <a:t>Strategic Objective 1: Establish knowledge-base on marine and coastal ecosystems to inform policies on human activities affecting their functions</a:t>
            </a:r>
            <a:endParaRPr lang="en-US" sz="2200" dirty="0">
              <a:solidFill>
                <a:srgbClr val="00B0F0"/>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0131D372-422F-4E7B-BFAC-C581A4D7C489}"/>
              </a:ext>
            </a:extLst>
          </p:cNvPr>
          <p:cNvSpPr/>
          <p:nvPr/>
        </p:nvSpPr>
        <p:spPr>
          <a:xfrm>
            <a:off x="453118" y="1437492"/>
            <a:ext cx="2453263" cy="5324535"/>
          </a:xfrm>
          <a:prstGeom prst="rect">
            <a:avLst/>
          </a:prstGeom>
        </p:spPr>
        <p:txBody>
          <a:bodyPr wrap="square">
            <a:spAutoFit/>
          </a:bodyPr>
          <a:lstStyle/>
          <a:p>
            <a:pPr>
              <a:spcAft>
                <a:spcPts val="1200"/>
              </a:spcAft>
            </a:pPr>
            <a:r>
              <a:rPr lang="en-GB" sz="2000" b="1" dirty="0">
                <a:solidFill>
                  <a:srgbClr val="00B0F0"/>
                </a:solidFill>
                <a:latin typeface="Arial" panose="020B0604020202020204" pitchFamily="34" charset="0"/>
                <a:cs typeface="Arial" panose="020B0604020202020204" pitchFamily="34" charset="0"/>
              </a:rPr>
              <a:t>Out of the Blue: </a:t>
            </a:r>
          </a:p>
          <a:p>
            <a:r>
              <a:rPr lang="en-GB" sz="2000" dirty="0">
                <a:latin typeface="Arial" panose="020B0604020202020204" pitchFamily="34" charset="0"/>
                <a:cs typeface="Arial" panose="020B0604020202020204" pitchFamily="34" charset="0"/>
              </a:rPr>
              <a:t>Assessing the value of seagrasses to the environment and to people</a:t>
            </a:r>
            <a:endParaRPr lang="en-US" sz="2000" dirty="0">
              <a:latin typeface="Arial" panose="020B0604020202020204" pitchFamily="34" charset="0"/>
              <a:cs typeface="Arial" panose="020B0604020202020204" pitchFamily="34" charset="0"/>
            </a:endParaRPr>
          </a:p>
          <a:p>
            <a:endParaRPr lang="en-US" sz="2000" b="1" dirty="0"/>
          </a:p>
          <a:p>
            <a:endParaRPr lang="en-US" sz="2000" b="1" dirty="0"/>
          </a:p>
          <a:p>
            <a:endParaRPr lang="en-US" sz="2000" b="1" dirty="0"/>
          </a:p>
          <a:p>
            <a:pPr>
              <a:spcAft>
                <a:spcPts val="1200"/>
              </a:spcAft>
            </a:pPr>
            <a:r>
              <a:rPr lang="en-GB" sz="2000" b="1" dirty="0">
                <a:solidFill>
                  <a:srgbClr val="00B0F0"/>
                </a:solidFill>
                <a:latin typeface="Arial" panose="020B0604020202020204" pitchFamily="34" charset="0"/>
                <a:cs typeface="Arial" panose="020B0604020202020204" pitchFamily="34" charset="0"/>
              </a:rPr>
              <a:t>Coral bleaching futures: </a:t>
            </a:r>
          </a:p>
          <a:p>
            <a:r>
              <a:rPr lang="en-GB" sz="2000" dirty="0">
                <a:latin typeface="Arial" panose="020B0604020202020204" pitchFamily="34" charset="0"/>
                <a:cs typeface="Arial" panose="020B0604020202020204" pitchFamily="34" charset="0"/>
              </a:rPr>
              <a:t>Climate projections for marine spatial planning and </a:t>
            </a:r>
          </a:p>
          <a:p>
            <a:r>
              <a:rPr lang="en-GB" sz="2000" dirty="0">
                <a:latin typeface="Arial" panose="020B0604020202020204" pitchFamily="34" charset="0"/>
                <a:cs typeface="Arial" panose="020B0604020202020204" pitchFamily="34" charset="0"/>
              </a:rPr>
              <a:t>MPA network design</a:t>
            </a:r>
          </a:p>
          <a:p>
            <a:endParaRPr lang="en-GB" sz="2000" b="1" dirty="0"/>
          </a:p>
        </p:txBody>
      </p:sp>
      <p:pic>
        <p:nvPicPr>
          <p:cNvPr id="5" name="Picture 4" descr="Projections of Future Coral Bleaching Conditions using IPCC CMIP6 models:  Climate Policy Implications, Management Applications, and Regional Seas  Summaries | UNEP - UN Environment Programme">
            <a:extLst>
              <a:ext uri="{FF2B5EF4-FFF2-40B4-BE49-F238E27FC236}">
                <a16:creationId xmlns:a16="http://schemas.microsoft.com/office/drawing/2014/main" id="{503A8D49-403F-4743-B985-390A5D06BE78}"/>
              </a:ext>
            </a:extLst>
          </p:cNvPr>
          <p:cNvPicPr/>
          <p:nvPr/>
        </p:nvPicPr>
        <p:blipFill rotWithShape="1">
          <a:blip r:embed="rId3">
            <a:extLst>
              <a:ext uri="{28A0092B-C50C-407E-A947-70E740481C1C}">
                <a14:useLocalDpi xmlns:a14="http://schemas.microsoft.com/office/drawing/2010/main" val="0"/>
              </a:ext>
            </a:extLst>
          </a:blip>
          <a:srcRect b="8442"/>
          <a:stretch/>
        </p:blipFill>
        <p:spPr bwMode="auto">
          <a:xfrm>
            <a:off x="7600206" y="1413160"/>
            <a:ext cx="3909968" cy="5119609"/>
          </a:xfrm>
          <a:prstGeom prst="rect">
            <a:avLst/>
          </a:prstGeom>
          <a:ln>
            <a:noFill/>
          </a:ln>
          <a:effectLst>
            <a:outerShdw blurRad="190500" algn="tl" rotWithShape="0">
              <a:srgbClr val="000000">
                <a:alpha val="70000"/>
              </a:srgbClr>
            </a:outerShdw>
          </a:effectLst>
        </p:spPr>
      </p:pic>
      <p:pic>
        <p:nvPicPr>
          <p:cNvPr id="8" name="Picture 7" descr="Out of the Blue: The Value of Seagrasses to the Environment and to People |  UNEP - UN Environment Programme">
            <a:extLst>
              <a:ext uri="{FF2B5EF4-FFF2-40B4-BE49-F238E27FC236}">
                <a16:creationId xmlns:a16="http://schemas.microsoft.com/office/drawing/2014/main" id="{DBF4BF1F-5DC5-462A-B364-7B9A7F4B14E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218212" y="1413160"/>
            <a:ext cx="3909968" cy="511960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62671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C96DDB7-CAF9-40EB-BEC3-6D6B77888F72}"/>
              </a:ext>
            </a:extLst>
          </p:cNvPr>
          <p:cNvSpPr txBox="1">
            <a:spLocks/>
          </p:cNvSpPr>
          <p:nvPr/>
        </p:nvSpPr>
        <p:spPr>
          <a:xfrm>
            <a:off x="314695" y="250352"/>
            <a:ext cx="11562610" cy="9895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GB" sz="2200" b="1" dirty="0">
                <a:solidFill>
                  <a:srgbClr val="00B0F0"/>
                </a:solidFill>
                <a:latin typeface="Arial" panose="020B0604020202020204" pitchFamily="34" charset="0"/>
                <a:cs typeface="Arial" panose="020B0604020202020204" pitchFamily="34" charset="0"/>
              </a:rPr>
              <a:t>Strategic Objective 2: </a:t>
            </a:r>
            <a:r>
              <a:rPr lang="en-GB" sz="2200" b="1" dirty="0">
                <a:solidFill>
                  <a:srgbClr val="00B0F0"/>
                </a:solidFill>
              </a:rPr>
              <a:t>Build circularity in economies and promote sustainable consumption &amp; production approaches to address marine pollution and resource use	</a:t>
            </a:r>
            <a:endParaRPr lang="en-US" sz="2200" dirty="0">
              <a:solidFill>
                <a:srgbClr val="00B0F0"/>
              </a:solidFill>
            </a:endParaRPr>
          </a:p>
        </p:txBody>
      </p:sp>
      <p:pic>
        <p:nvPicPr>
          <p:cNvPr id="4" name="Picture 3">
            <a:extLst>
              <a:ext uri="{FF2B5EF4-FFF2-40B4-BE49-F238E27FC236}">
                <a16:creationId xmlns:a16="http://schemas.microsoft.com/office/drawing/2014/main" id="{7CA88C87-DB3F-4583-A1C9-59F01E16BD7C}"/>
              </a:ext>
            </a:extLst>
          </p:cNvPr>
          <p:cNvPicPr>
            <a:picLocks noChangeAspect="1"/>
          </p:cNvPicPr>
          <p:nvPr/>
        </p:nvPicPr>
        <p:blipFill rotWithShape="1">
          <a:blip r:embed="rId3"/>
          <a:srcRect l="40944" t="21926" r="21256" b="9400"/>
          <a:stretch/>
        </p:blipFill>
        <p:spPr>
          <a:xfrm>
            <a:off x="472723" y="3142256"/>
            <a:ext cx="3034451" cy="3101042"/>
          </a:xfrm>
          <a:prstGeom prst="rect">
            <a:avLst/>
          </a:prstGeom>
        </p:spPr>
      </p:pic>
      <p:pic>
        <p:nvPicPr>
          <p:cNvPr id="5" name="Picture 4">
            <a:extLst>
              <a:ext uri="{FF2B5EF4-FFF2-40B4-BE49-F238E27FC236}">
                <a16:creationId xmlns:a16="http://schemas.microsoft.com/office/drawing/2014/main" id="{C50E9A8C-3F3A-4B1F-BB6B-FF78C01A1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390" y="1584063"/>
            <a:ext cx="3006700" cy="1398252"/>
          </a:xfrm>
          <a:prstGeom prst="rect">
            <a:avLst/>
          </a:prstGeom>
        </p:spPr>
      </p:pic>
      <p:sp>
        <p:nvSpPr>
          <p:cNvPr id="3" name="Rectangle 2">
            <a:extLst>
              <a:ext uri="{FF2B5EF4-FFF2-40B4-BE49-F238E27FC236}">
                <a16:creationId xmlns:a16="http://schemas.microsoft.com/office/drawing/2014/main" id="{03642B12-2D4C-44C5-ACFB-6C8749D69266}"/>
              </a:ext>
            </a:extLst>
          </p:cNvPr>
          <p:cNvSpPr/>
          <p:nvPr/>
        </p:nvSpPr>
        <p:spPr>
          <a:xfrm>
            <a:off x="4036854" y="1511039"/>
            <a:ext cx="3410772" cy="1631216"/>
          </a:xfrm>
          <a:prstGeom prst="rect">
            <a:avLst/>
          </a:prstGeom>
        </p:spPr>
        <p:txBody>
          <a:bodyPr wrap="square">
            <a:spAutoFit/>
          </a:bodyPr>
          <a:lstStyle/>
          <a:p>
            <a:pPr>
              <a:buSzPct val="100000"/>
            </a:pPr>
            <a:r>
              <a:rPr lang="en-US" sz="2000" b="1" dirty="0">
                <a:solidFill>
                  <a:srgbClr val="00B0F0"/>
                </a:solidFill>
                <a:latin typeface="Arial" panose="020B0604020202020204" pitchFamily="34" charset="0"/>
                <a:cs typeface="Arial" panose="020B0604020202020204" pitchFamily="34" charset="0"/>
              </a:rPr>
              <a:t>Regional and National Action Plans on Marine Litter:</a:t>
            </a:r>
            <a:r>
              <a:rPr lang="en-US" sz="2000" dirty="0">
                <a:solidFill>
                  <a:srgbClr val="00B0F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Regional – 12 final, 4 draft; National inventories; legislation and advocacy</a:t>
            </a:r>
          </a:p>
        </p:txBody>
      </p:sp>
      <p:sp>
        <p:nvSpPr>
          <p:cNvPr id="6" name="Rectangle 5">
            <a:extLst>
              <a:ext uri="{FF2B5EF4-FFF2-40B4-BE49-F238E27FC236}">
                <a16:creationId xmlns:a16="http://schemas.microsoft.com/office/drawing/2014/main" id="{133161A7-A6EE-4194-A749-24786875FD4A}"/>
              </a:ext>
            </a:extLst>
          </p:cNvPr>
          <p:cNvSpPr/>
          <p:nvPr/>
        </p:nvSpPr>
        <p:spPr>
          <a:xfrm>
            <a:off x="3452884" y="3796610"/>
            <a:ext cx="4504225" cy="2246769"/>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International Nitrogen Management System (INMS): </a:t>
            </a:r>
            <a:r>
              <a:rPr lang="en-US" sz="2000" b="1" dirty="0">
                <a:solidFill>
                  <a:srgbClr val="00B0F0"/>
                </a:solidFill>
                <a:latin typeface="Arial" panose="020B0604020202020204" pitchFamily="34" charset="0"/>
                <a:cs typeface="Arial" panose="020B0604020202020204" pitchFamily="34" charset="0"/>
              </a:rPr>
              <a:t>Tools and methods, Quantification,  Demonstration, Awareness raising</a:t>
            </a:r>
            <a:r>
              <a:rPr lang="en-US" sz="2000" dirty="0">
                <a:solidFill>
                  <a:srgbClr val="00B0F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International Nitrogen Assessment report initiated (ready by 2022); Launch of South Asia Nitrogen Hub with UK support; </a:t>
            </a:r>
          </a:p>
        </p:txBody>
      </p:sp>
      <p:pic>
        <p:nvPicPr>
          <p:cNvPr id="8" name="Picture 7" descr="A picture containing drawing&#10;&#10;Description automatically generated">
            <a:extLst>
              <a:ext uri="{FF2B5EF4-FFF2-40B4-BE49-F238E27FC236}">
                <a16:creationId xmlns:a16="http://schemas.microsoft.com/office/drawing/2014/main" id="{5A288320-0059-4E78-BA44-474356CA9C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8317" y="1511039"/>
            <a:ext cx="3410772" cy="15503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id="{862C2580-584E-440E-9A93-E154C927D697}"/>
              </a:ext>
            </a:extLst>
          </p:cNvPr>
          <p:cNvSpPr txBox="1"/>
          <p:nvPr/>
        </p:nvSpPr>
        <p:spPr>
          <a:xfrm>
            <a:off x="8543837" y="3332567"/>
            <a:ext cx="2899732" cy="3785652"/>
          </a:xfrm>
          <a:prstGeom prst="rect">
            <a:avLst/>
          </a:prstGeom>
          <a:noFill/>
        </p:spPr>
        <p:txBody>
          <a:bodyPr wrap="square" rtlCol="0">
            <a:spAutoFit/>
          </a:bodyPr>
          <a:lstStyle/>
          <a:p>
            <a:r>
              <a:rPr lang="en-US" sz="2000" b="1" dirty="0">
                <a:solidFill>
                  <a:srgbClr val="00B0F0"/>
                </a:solidFill>
                <a:latin typeface="Arial" panose="020B0604020202020204" pitchFamily="34" charset="0"/>
                <a:cs typeface="Arial" panose="020B0604020202020204" pitchFamily="34" charset="0"/>
              </a:rPr>
              <a:t>Fecal sludge management in Africa</a:t>
            </a:r>
          </a:p>
          <a:p>
            <a:r>
              <a:rPr lang="en-US" sz="2000" dirty="0">
                <a:latin typeface="Arial" panose="020B0604020202020204" pitchFamily="34" charset="0"/>
                <a:cs typeface="Arial" panose="020B0604020202020204" pitchFamily="34" charset="0"/>
              </a:rPr>
              <a:t>Socioeconomics aspects, human and environmental health implications (Launched on World Toilet Day, 19 November 2020) </a:t>
            </a:r>
          </a:p>
          <a:p>
            <a:endParaRPr lang="en-US" sz="20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dirty="0">
              <a:solidFill>
                <a:srgbClr val="002060"/>
              </a:solidFill>
              <a:latin typeface="Arial" panose="020B0604020202020204" pitchFamily="34" charset="0"/>
              <a:cs typeface="Arial" panose="020B0604020202020204" pitchFamily="34" charset="0"/>
            </a:endParaRPr>
          </a:p>
          <a:p>
            <a:endParaRPr lang="en-US" sz="20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5861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C96DDB7-CAF9-40EB-BEC3-6D6B77888F72}"/>
              </a:ext>
            </a:extLst>
          </p:cNvPr>
          <p:cNvSpPr txBox="1">
            <a:spLocks/>
          </p:cNvSpPr>
          <p:nvPr/>
        </p:nvSpPr>
        <p:spPr>
          <a:xfrm>
            <a:off x="629390" y="250352"/>
            <a:ext cx="10418614" cy="989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GB" sz="2200" b="1" dirty="0">
                <a:solidFill>
                  <a:srgbClr val="00B0F0"/>
                </a:solidFill>
                <a:latin typeface="Arial" panose="020B0604020202020204" pitchFamily="34" charset="0"/>
                <a:cs typeface="Arial" panose="020B0604020202020204" pitchFamily="34" charset="0"/>
              </a:rPr>
              <a:t>Strategic Objective 3:  Support policies and strategies enabling integrated management and sustainable use of marine and coastal ecosystem services</a:t>
            </a:r>
            <a:endParaRPr lang="en-US" sz="2200" dirty="0">
              <a:solidFill>
                <a:srgbClr val="00B0F0"/>
              </a:solidFill>
              <a:latin typeface="Arial" panose="020B0604020202020204" pitchFamily="34" charset="0"/>
              <a:cs typeface="Arial" panose="020B0604020202020204" pitchFamily="34" charset="0"/>
            </a:endParaRPr>
          </a:p>
          <a:p>
            <a:endParaRPr lang="en-US" sz="2200" dirty="0">
              <a:solidFill>
                <a:srgbClr val="00B0F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69ED9639-12B7-46A1-8622-A46162F2E5BC}"/>
              </a:ext>
            </a:extLst>
          </p:cNvPr>
          <p:cNvPicPr>
            <a:picLocks noChangeAspect="1"/>
          </p:cNvPicPr>
          <p:nvPr/>
        </p:nvPicPr>
        <p:blipFill rotWithShape="1">
          <a:blip r:embed="rId3"/>
          <a:srcRect l="24662" t="10563" r="25664" b="4583"/>
          <a:stretch/>
        </p:blipFill>
        <p:spPr>
          <a:xfrm>
            <a:off x="7952875" y="1351439"/>
            <a:ext cx="3459312" cy="4776249"/>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70264468-11D5-4ADA-A953-FD6DE37E3C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9981" y="1351439"/>
            <a:ext cx="3563350" cy="4851070"/>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DD159042-E3D6-428E-ADBC-6B0DFC0689D2}"/>
              </a:ext>
            </a:extLst>
          </p:cNvPr>
          <p:cNvSpPr/>
          <p:nvPr/>
        </p:nvSpPr>
        <p:spPr>
          <a:xfrm>
            <a:off x="471055" y="1351439"/>
            <a:ext cx="2723407" cy="1277273"/>
          </a:xfrm>
          <a:prstGeom prst="rect">
            <a:avLst/>
          </a:prstGeom>
        </p:spPr>
        <p:txBody>
          <a:bodyPr wrap="square">
            <a:spAutoFit/>
          </a:bodyPr>
          <a:lstStyle/>
          <a:p>
            <a:pPr>
              <a:spcAft>
                <a:spcPts val="600"/>
              </a:spcAft>
            </a:pPr>
            <a:r>
              <a:rPr lang="en-US" b="1" dirty="0">
                <a:solidFill>
                  <a:srgbClr val="00B0F0"/>
                </a:solidFill>
                <a:latin typeface="Arial" panose="020B0604020202020204" pitchFamily="34" charset="0"/>
                <a:cs typeface="Arial" panose="020B0604020202020204" pitchFamily="34" charset="0"/>
              </a:rPr>
              <a:t>Regional Seas </a:t>
            </a:r>
          </a:p>
          <a:p>
            <a:pPr>
              <a:spcAft>
                <a:spcPts val="600"/>
              </a:spcAft>
            </a:pPr>
            <a:r>
              <a:rPr lang="en-US" dirty="0">
                <a:latin typeface="Arial" panose="020B0604020202020204" pitchFamily="34" charset="0"/>
                <a:cs typeface="Arial" panose="020B0604020202020204" pitchFamily="34" charset="0"/>
              </a:rPr>
              <a:t>New Strategic Direction 2021-2024 and delivery of SDG 14</a:t>
            </a:r>
          </a:p>
        </p:txBody>
      </p:sp>
      <p:sp>
        <p:nvSpPr>
          <p:cNvPr id="9" name="Rectangle 8">
            <a:extLst>
              <a:ext uri="{FF2B5EF4-FFF2-40B4-BE49-F238E27FC236}">
                <a16:creationId xmlns:a16="http://schemas.microsoft.com/office/drawing/2014/main" id="{EA1832B8-D453-4FF6-9CC8-65EB7F3B54A8}"/>
              </a:ext>
            </a:extLst>
          </p:cNvPr>
          <p:cNvSpPr/>
          <p:nvPr/>
        </p:nvSpPr>
        <p:spPr>
          <a:xfrm>
            <a:off x="471055" y="3163032"/>
            <a:ext cx="2640280" cy="1554272"/>
          </a:xfrm>
          <a:prstGeom prst="rect">
            <a:avLst/>
          </a:prstGeom>
        </p:spPr>
        <p:txBody>
          <a:bodyPr wrap="square">
            <a:spAutoFit/>
          </a:bodyPr>
          <a:lstStyle/>
          <a:p>
            <a:pPr>
              <a:spcBef>
                <a:spcPts val="1200"/>
              </a:spcBef>
              <a:spcAft>
                <a:spcPts val="600"/>
              </a:spcAft>
            </a:pPr>
            <a:r>
              <a:rPr lang="en-GB" b="1" dirty="0">
                <a:solidFill>
                  <a:srgbClr val="00B0F0"/>
                </a:solidFill>
                <a:latin typeface="Arial" panose="020B0604020202020204" pitchFamily="34" charset="0"/>
                <a:cs typeface="Arial" panose="020B0604020202020204" pitchFamily="34" charset="0"/>
              </a:rPr>
              <a:t>MPA Tools &amp; Learning Platform</a:t>
            </a:r>
          </a:p>
          <a:p>
            <a:pPr>
              <a:spcAft>
                <a:spcPts val="600"/>
              </a:spcAft>
            </a:pPr>
            <a:r>
              <a:rPr lang="en-GB" dirty="0">
                <a:latin typeface="Arial" panose="020B0604020202020204" pitchFamily="34" charset="0"/>
                <a:cs typeface="Arial" panose="020B0604020202020204" pitchFamily="34" charset="0"/>
              </a:rPr>
              <a:t>Enhancing design and implementation of marine protected areas</a:t>
            </a:r>
          </a:p>
        </p:txBody>
      </p:sp>
    </p:spTree>
    <p:extLst>
      <p:ext uri="{BB962C8B-B14F-4D97-AF65-F5344CB8AC3E}">
        <p14:creationId xmlns:p14="http://schemas.microsoft.com/office/powerpoint/2010/main" val="1531708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C96DDB7-CAF9-40EB-BEC3-6D6B77888F72}"/>
              </a:ext>
            </a:extLst>
          </p:cNvPr>
          <p:cNvSpPr txBox="1">
            <a:spLocks/>
          </p:cNvSpPr>
          <p:nvPr/>
        </p:nvSpPr>
        <p:spPr>
          <a:xfrm>
            <a:off x="629390" y="250352"/>
            <a:ext cx="10418614" cy="989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GB" sz="2200" b="1" dirty="0">
                <a:solidFill>
                  <a:srgbClr val="00B0F0"/>
                </a:solidFill>
                <a:latin typeface="Arial" panose="020B0604020202020204" pitchFamily="34" charset="0"/>
                <a:cs typeface="Arial" panose="020B0604020202020204" pitchFamily="34" charset="0"/>
              </a:rPr>
              <a:t>Strategic Objective 4:  Strategic Objective 4:  Innovate financing instruments and initiatives facilitating Sustainable Blue Economy transition	</a:t>
            </a:r>
            <a:endParaRPr lang="en-US" sz="2200" dirty="0">
              <a:solidFill>
                <a:srgbClr val="00B0F0"/>
              </a:solidFill>
              <a:latin typeface="Arial" panose="020B0604020202020204" pitchFamily="34" charset="0"/>
              <a:cs typeface="Arial" panose="020B0604020202020204" pitchFamily="34" charset="0"/>
            </a:endParaRPr>
          </a:p>
          <a:p>
            <a:endParaRPr lang="en-US" sz="2200" dirty="0">
              <a:solidFill>
                <a:srgbClr val="00B0F0"/>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1FCA2862-0A9E-44B5-AE8F-708D9553C8AE}"/>
              </a:ext>
            </a:extLst>
          </p:cNvPr>
          <p:cNvSpPr/>
          <p:nvPr/>
        </p:nvSpPr>
        <p:spPr>
          <a:xfrm>
            <a:off x="629390" y="1550788"/>
            <a:ext cx="4298869" cy="5032147"/>
          </a:xfrm>
          <a:prstGeom prst="rect">
            <a:avLst/>
          </a:prstGeom>
        </p:spPr>
        <p:txBody>
          <a:bodyPr wrap="square">
            <a:spAutoFit/>
          </a:bodyPr>
          <a:lstStyle/>
          <a:p>
            <a:pPr>
              <a:spcAft>
                <a:spcPts val="600"/>
              </a:spcAft>
            </a:pPr>
            <a:r>
              <a:rPr lang="en-GB" b="1" dirty="0">
                <a:solidFill>
                  <a:srgbClr val="00B0F0"/>
                </a:solidFill>
                <a:latin typeface="Arial" panose="020B0604020202020204" pitchFamily="34" charset="0"/>
                <a:cs typeface="Arial" panose="020B0604020202020204" pitchFamily="34" charset="0"/>
              </a:rPr>
              <a:t>New UN Multi-Partner global Trust Fund for Coral Reefs </a:t>
            </a:r>
          </a:p>
          <a:p>
            <a:r>
              <a:rPr lang="en-US" dirty="0">
                <a:latin typeface="Arial" panose="020B0604020202020204" pitchFamily="34" charset="0"/>
                <a:cs typeface="Arial" panose="020B0604020202020204" pitchFamily="34" charset="0"/>
              </a:rPr>
              <a:t>New finance instrument improving health and sustainability of coral reefs while empowering local communities and enterprises</a:t>
            </a:r>
          </a:p>
          <a:p>
            <a:endParaRPr lang="en-GB" b="1"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pPr>
              <a:spcAft>
                <a:spcPts val="600"/>
              </a:spcAft>
            </a:pPr>
            <a:r>
              <a:rPr lang="en-GB" b="1" dirty="0">
                <a:solidFill>
                  <a:srgbClr val="00B0F0"/>
                </a:solidFill>
                <a:latin typeface="Arial" panose="020B0604020202020204" pitchFamily="34" charset="0"/>
                <a:cs typeface="Arial" panose="020B0604020202020204" pitchFamily="34" charset="0"/>
              </a:rPr>
              <a:t>Sustainable Blue Economy Financing Principles</a:t>
            </a:r>
          </a:p>
          <a:p>
            <a:pPr>
              <a:spcAft>
                <a:spcPts val="600"/>
              </a:spcAft>
            </a:pPr>
            <a:r>
              <a:rPr lang="en-GB" dirty="0">
                <a:latin typeface="Arial" panose="020B0604020202020204" pitchFamily="34" charset="0"/>
                <a:cs typeface="Arial" panose="020B0604020202020204" pitchFamily="34" charset="0"/>
              </a:rPr>
              <a:t>Operational guidance on application and disclosure and ‘Community of Practice’ of financial institutions</a:t>
            </a:r>
          </a:p>
          <a:p>
            <a:endParaRPr lang="en-GB" b="1" dirty="0">
              <a:latin typeface="Arial" panose="020B0604020202020204" pitchFamily="34" charset="0"/>
              <a:cs typeface="Arial" panose="020B0604020202020204" pitchFamily="34" charset="0"/>
            </a:endParaRPr>
          </a:p>
          <a:p>
            <a:endParaRPr lang="en-GB" b="1" dirty="0">
              <a:solidFill>
                <a:srgbClr val="0099CC"/>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tabLst>
                <a:tab pos="2971800" algn="ctr"/>
                <a:tab pos="5943600" algn="r"/>
                <a:tab pos="228600" algn="l"/>
                <a:tab pos="2971800" algn="ctr"/>
                <a:tab pos="5943600" algn="r"/>
              </a:tabLst>
            </a:pPr>
            <a:endParaRPr lang="en-US"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0E35E5C4-0E3B-479B-A1B1-0110F7D088E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02032" y="1351440"/>
            <a:ext cx="4623454" cy="2519916"/>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DDA88890-DAE8-4473-A2A8-B307BA8EA4D9}"/>
              </a:ext>
            </a:extLst>
          </p:cNvPr>
          <p:cNvSpPr/>
          <p:nvPr/>
        </p:nvSpPr>
        <p:spPr>
          <a:xfrm>
            <a:off x="141287" y="6009379"/>
            <a:ext cx="11867407" cy="534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A0849092-4EEF-43AF-B322-A1DE63C1DF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2032" y="4066862"/>
            <a:ext cx="4623453" cy="25994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11156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C96DDB7-CAF9-40EB-BEC3-6D6B77888F72}"/>
              </a:ext>
            </a:extLst>
          </p:cNvPr>
          <p:cNvSpPr txBox="1">
            <a:spLocks/>
          </p:cNvSpPr>
          <p:nvPr/>
        </p:nvSpPr>
        <p:spPr>
          <a:xfrm>
            <a:off x="629390" y="250352"/>
            <a:ext cx="10418614" cy="989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GB" sz="2800" b="1" dirty="0">
                <a:solidFill>
                  <a:srgbClr val="00B0F0"/>
                </a:solidFill>
                <a:latin typeface="Arial" panose="020B0604020202020204" pitchFamily="34" charset="0"/>
                <a:cs typeface="Arial" panose="020B0604020202020204" pitchFamily="34" charset="0"/>
              </a:rPr>
              <a:t>FUTURE DIRECTIONS: Supporting ocean synergies and innovation</a:t>
            </a:r>
          </a:p>
        </p:txBody>
      </p:sp>
      <p:sp>
        <p:nvSpPr>
          <p:cNvPr id="2" name="Rectangle 1">
            <a:extLst>
              <a:ext uri="{FF2B5EF4-FFF2-40B4-BE49-F238E27FC236}">
                <a16:creationId xmlns:a16="http://schemas.microsoft.com/office/drawing/2014/main" id="{1FCA2862-0A9E-44B5-AE8F-708D9553C8AE}"/>
              </a:ext>
            </a:extLst>
          </p:cNvPr>
          <p:cNvSpPr/>
          <p:nvPr/>
        </p:nvSpPr>
        <p:spPr>
          <a:xfrm>
            <a:off x="629390" y="1660197"/>
            <a:ext cx="4809507" cy="5093702"/>
          </a:xfrm>
          <a:prstGeom prst="rect">
            <a:avLst/>
          </a:prstGeom>
        </p:spPr>
        <p:txBody>
          <a:bodyPr wrap="square">
            <a:spAutoFit/>
          </a:bodyPr>
          <a:lstStyle/>
          <a:p>
            <a:pPr>
              <a:spcBef>
                <a:spcPts val="600"/>
              </a:spcBef>
              <a:spcAft>
                <a:spcPts val="600"/>
              </a:spcAft>
            </a:pPr>
            <a:r>
              <a:rPr lang="en-GB" sz="2000" b="1" dirty="0">
                <a:solidFill>
                  <a:srgbClr val="00B0F0"/>
                </a:solidFill>
                <a:latin typeface="Arial" panose="020B0604020202020204" pitchFamily="34" charset="0"/>
                <a:cs typeface="Arial" panose="020B0604020202020204" pitchFamily="34" charset="0"/>
              </a:rPr>
              <a:t>UN Decade on Ecosystem Restoration</a:t>
            </a:r>
          </a:p>
          <a:p>
            <a:pPr>
              <a:spcBef>
                <a:spcPts val="600"/>
              </a:spcBef>
              <a:spcAft>
                <a:spcPts val="600"/>
              </a:spcAft>
            </a:pPr>
            <a:r>
              <a:rPr lang="en-GB" sz="2000" dirty="0">
                <a:latin typeface="Arial" panose="020B0604020202020204" pitchFamily="34" charset="0"/>
                <a:cs typeface="Arial" panose="020B0604020202020204" pitchFamily="34" charset="0"/>
              </a:rPr>
              <a:t>Tools, demonstration and communication on solutions for coastal ecosystem conservation and restoration</a:t>
            </a:r>
          </a:p>
          <a:p>
            <a:pPr marL="285750" indent="-285750">
              <a:buFont typeface="Arial" panose="020B0604020202020204" pitchFamily="34" charset="0"/>
              <a:buChar char="•"/>
            </a:pPr>
            <a:endParaRPr lang="en-GB" sz="2000" b="1" dirty="0">
              <a:solidFill>
                <a:srgbClr val="002060"/>
              </a:solidFill>
              <a:latin typeface="Arial" panose="020B0604020202020204" pitchFamily="34" charset="0"/>
              <a:cs typeface="Arial" panose="020B0604020202020204" pitchFamily="34" charset="0"/>
            </a:endParaRPr>
          </a:p>
          <a:p>
            <a:pPr>
              <a:spcAft>
                <a:spcPts val="600"/>
              </a:spcAft>
            </a:pPr>
            <a:r>
              <a:rPr lang="en-GB" sz="2000" b="1" dirty="0">
                <a:solidFill>
                  <a:srgbClr val="00B0F0"/>
                </a:solidFill>
                <a:latin typeface="Arial" panose="020B0604020202020204" pitchFamily="34" charset="0"/>
                <a:cs typeface="Arial" panose="020B0604020202020204" pitchFamily="34" charset="0"/>
              </a:rPr>
              <a:t>UN Decade on Ocean Science for Sustainable Development</a:t>
            </a:r>
          </a:p>
          <a:p>
            <a:pPr>
              <a:spcAft>
                <a:spcPts val="600"/>
              </a:spcAft>
            </a:pPr>
            <a:r>
              <a:rPr lang="en-GB" sz="2000" dirty="0">
                <a:latin typeface="Arial" panose="020B0604020202020204" pitchFamily="34" charset="0"/>
                <a:cs typeface="Arial" panose="020B0604020202020204" pitchFamily="34" charset="0"/>
              </a:rPr>
              <a:t>Science-based policy advice and innovative solutions for healthy oceans</a:t>
            </a:r>
          </a:p>
          <a:p>
            <a:r>
              <a:rPr lang="en-GB" sz="2000" dirty="0">
                <a:latin typeface="Arial" panose="020B0604020202020204" pitchFamily="34" charset="0"/>
                <a:cs typeface="Arial" panose="020B0604020202020204" pitchFamily="34" charset="0"/>
              </a:rPr>
              <a:t>Decision-support frameworks linking social-economic-environmental disciplines</a:t>
            </a:r>
          </a:p>
          <a:p>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r>
              <a:rPr lang="en-GB" sz="2000" b="1" dirty="0">
                <a:solidFill>
                  <a:srgbClr val="00B0F0"/>
                </a:solidFill>
                <a:latin typeface="Arial" panose="020B0604020202020204" pitchFamily="34" charset="0"/>
                <a:cs typeface="Arial" panose="020B0604020202020204" pitchFamily="34" charset="0"/>
              </a:rPr>
              <a:t>Building back better!</a:t>
            </a:r>
          </a:p>
          <a:p>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DCBCF917-D35A-410C-81DB-291235730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2385" y="3429000"/>
            <a:ext cx="4035628" cy="2669482"/>
          </a:xfrm>
          <a:prstGeom prst="rect">
            <a:avLst/>
          </a:prstGeom>
        </p:spPr>
      </p:pic>
      <p:pic>
        <p:nvPicPr>
          <p:cNvPr id="1026" name="Picture 2">
            <a:extLst>
              <a:ext uri="{FF2B5EF4-FFF2-40B4-BE49-F238E27FC236}">
                <a16:creationId xmlns:a16="http://schemas.microsoft.com/office/drawing/2014/main" id="{19080B10-D729-43E8-9B7A-878BFF3E66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7340" y="1491466"/>
            <a:ext cx="4210673" cy="1536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5575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BE5F42DC971054EA13654457D5C40DF" ma:contentTypeVersion="13" ma:contentTypeDescription="Create a new document." ma:contentTypeScope="" ma:versionID="24ab65484cbe4577a686b36705b6e7c3">
  <xsd:schema xmlns:xsd="http://www.w3.org/2001/XMLSchema" xmlns:xs="http://www.w3.org/2001/XMLSchema" xmlns:p="http://schemas.microsoft.com/office/2006/metadata/properties" xmlns:ns3="41ee06eb-6774-4262-a524-6a1506a408f5" xmlns:ns4="4f3747d2-796e-4b55-a816-3979046ce44c" targetNamespace="http://schemas.microsoft.com/office/2006/metadata/properties" ma:root="true" ma:fieldsID="e0f57e8a29cfe19ae9f556017d7ed0fc" ns3:_="" ns4:_="">
    <xsd:import namespace="41ee06eb-6774-4262-a524-6a1506a408f5"/>
    <xsd:import namespace="4f3747d2-796e-4b55-a816-3979046ce44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ee06eb-6774-4262-a524-6a1506a408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f3747d2-796e-4b55-a816-3979046ce44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20A609-1696-48AE-9FA6-4AE2D6DCA35B}">
  <ds:schemaRefs>
    <ds:schemaRef ds:uri="http://schemas.microsoft.com/sharepoint/v3/contenttype/forms"/>
  </ds:schemaRefs>
</ds:datastoreItem>
</file>

<file path=customXml/itemProps2.xml><?xml version="1.0" encoding="utf-8"?>
<ds:datastoreItem xmlns:ds="http://schemas.openxmlformats.org/officeDocument/2006/customXml" ds:itemID="{799189E5-9309-45DA-A38A-40C32793B2C6}">
  <ds:schemaRefs>
    <ds:schemaRef ds:uri="http://schemas.microsoft.com/office/2006/documentManagement/types"/>
    <ds:schemaRef ds:uri="http://purl.org/dc/terms/"/>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metadata/properties"/>
    <ds:schemaRef ds:uri="4f3747d2-796e-4b55-a816-3979046ce44c"/>
    <ds:schemaRef ds:uri="41ee06eb-6774-4262-a524-6a1506a408f5"/>
    <ds:schemaRef ds:uri="http://www.w3.org/XML/1998/namespace"/>
  </ds:schemaRefs>
</ds:datastoreItem>
</file>

<file path=customXml/itemProps3.xml><?xml version="1.0" encoding="utf-8"?>
<ds:datastoreItem xmlns:ds="http://schemas.openxmlformats.org/officeDocument/2006/customXml" ds:itemID="{B79BDB85-7D8D-4F99-A56F-7F351BFDCD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ee06eb-6774-4262-a524-6a1506a408f5"/>
    <ds:schemaRef ds:uri="4f3747d2-796e-4b55-a816-3979046ce4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3912</TotalTime>
  <Words>1612</Words>
  <Application>Microsoft Office PowerPoint</Application>
  <PresentationFormat>Widescreen</PresentationFormat>
  <Paragraphs>157</Paragraphs>
  <Slides>11</Slides>
  <Notes>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Calibri Light</vt:lpstr>
      <vt:lpstr>Courier New</vt:lpstr>
      <vt:lpstr>Roboto</vt:lpstr>
      <vt:lpstr>Wingdings</vt:lpstr>
      <vt:lpstr>Office Theme</vt:lpstr>
      <vt:lpstr>1_Custom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the implementation of the Global Programme of Action for the Protection of the Marine Environment from Land-based Activities at the national, regional and international levels during the period 2012–2018</dc:title>
  <dc:creator>Riccardo Zennaro</dc:creator>
  <cp:lastModifiedBy>Leticia Carvalho</cp:lastModifiedBy>
  <cp:revision>274</cp:revision>
  <cp:lastPrinted>2019-09-11T16:24:31Z</cp:lastPrinted>
  <dcterms:created xsi:type="dcterms:W3CDTF">2018-10-19T09:36:27Z</dcterms:created>
  <dcterms:modified xsi:type="dcterms:W3CDTF">2020-12-09T18:39:41Z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0x0101009BE5F42DC971054EA13654457D5C40DF</vt:lpwstr>
  </property>
</Properties>
</file>