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73" r:id="rId3"/>
    <p:sldId id="257" r:id="rId4"/>
    <p:sldId id="275" r:id="rId5"/>
    <p:sldId id="272" r:id="rId6"/>
    <p:sldId id="278" r:id="rId7"/>
    <p:sldId id="271" r:id="rId8"/>
    <p:sldId id="270" r:id="rId9"/>
    <p:sldId id="276" r:id="rId10"/>
    <p:sldId id="277" r:id="rId11"/>
    <p:sldId id="322" r:id="rId12"/>
    <p:sldId id="262"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s" id="{888F1B7E-8474-4447-AF82-8A2213AA69C2}">
          <p14:sldIdLst>
            <p14:sldId id="256"/>
          </p14:sldIdLst>
        </p14:section>
        <p14:section name="Content Slides" id="{19823C87-F31F-E346-AFC5-9FA24983B0CC}">
          <p14:sldIdLst>
            <p14:sldId id="273"/>
            <p14:sldId id="257"/>
            <p14:sldId id="275"/>
            <p14:sldId id="272"/>
            <p14:sldId id="278"/>
            <p14:sldId id="271"/>
            <p14:sldId id="270"/>
            <p14:sldId id="276"/>
            <p14:sldId id="277"/>
            <p14:sldId id="322"/>
            <p14:sldId id="262"/>
          </p14:sldIdLst>
        </p14:section>
        <p14:section name="Final Page" id="{2E45BA6D-186F-2442-80A6-285173F426D6}">
          <p14:sldIdLst>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EEF5"/>
    <a:srgbClr val="E2F3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82"/>
    <p:restoredTop sz="95958"/>
  </p:normalViewPr>
  <p:slideViewPr>
    <p:cSldViewPr snapToGrid="0" snapToObjects="1">
      <p:cViewPr varScale="1">
        <p:scale>
          <a:sx n="68" d="100"/>
          <a:sy n="68" d="100"/>
        </p:scale>
        <p:origin x="52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D28F2B-02EA-4A83-B6C8-76DEA814D1D0}"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975C3248-8994-45D1-A2AB-382DDE4B5863}">
      <dgm:prSet custT="1"/>
      <dgm:spPr/>
      <dgm:t>
        <a:bodyPr/>
        <a:lstStyle/>
        <a:p>
          <a:r>
            <a:rPr lang="en-US" sz="1600" dirty="0"/>
            <a:t>Enterprise Risk Management </a:t>
          </a:r>
        </a:p>
      </dgm:t>
    </dgm:pt>
    <dgm:pt modelId="{1A0B7108-66AD-4BD3-9E66-D6AE23115A69}" type="parTrans" cxnId="{6ABF1145-B37D-4325-9C74-291EC0C4C47C}">
      <dgm:prSet/>
      <dgm:spPr/>
      <dgm:t>
        <a:bodyPr/>
        <a:lstStyle/>
        <a:p>
          <a:endParaRPr lang="en-US"/>
        </a:p>
      </dgm:t>
    </dgm:pt>
    <dgm:pt modelId="{64D80F4C-F05E-4236-9805-5A3AD285881B}" type="sibTrans" cxnId="{6ABF1145-B37D-4325-9C74-291EC0C4C47C}">
      <dgm:prSet/>
      <dgm:spPr/>
      <dgm:t>
        <a:bodyPr/>
        <a:lstStyle/>
        <a:p>
          <a:endParaRPr lang="en-US"/>
        </a:p>
      </dgm:t>
    </dgm:pt>
    <dgm:pt modelId="{0EF4D24F-E57A-4E07-83E3-590BE8F7E162}">
      <dgm:prSet/>
      <dgm:spPr/>
      <dgm:t>
        <a:bodyPr/>
        <a:lstStyle/>
        <a:p>
          <a:r>
            <a:rPr lang="en-US" dirty="0"/>
            <a:t>UN Management Reform Priorities: Common Back Office; Business Operations Strategies; Mutual Recognition Framework &amp; Management and Accountability Framework (DOA)</a:t>
          </a:r>
        </a:p>
      </dgm:t>
    </dgm:pt>
    <dgm:pt modelId="{82889CED-239B-4D2B-AC2A-5F176D16CCFD}" type="parTrans" cxnId="{77894A2A-EA61-408C-95C1-1C6436F3AA4D}">
      <dgm:prSet/>
      <dgm:spPr/>
      <dgm:t>
        <a:bodyPr/>
        <a:lstStyle/>
        <a:p>
          <a:endParaRPr lang="en-US"/>
        </a:p>
      </dgm:t>
    </dgm:pt>
    <dgm:pt modelId="{7EB0369F-1EF8-47B5-B8D9-73F598A8A253}" type="sibTrans" cxnId="{77894A2A-EA61-408C-95C1-1C6436F3AA4D}">
      <dgm:prSet/>
      <dgm:spPr/>
      <dgm:t>
        <a:bodyPr/>
        <a:lstStyle/>
        <a:p>
          <a:endParaRPr lang="en-US"/>
        </a:p>
      </dgm:t>
    </dgm:pt>
    <dgm:pt modelId="{96DBC6DE-5048-44DF-8CE5-C5F8A74BA3F8}">
      <dgm:prSet custT="1"/>
      <dgm:spPr/>
      <dgm:t>
        <a:bodyPr/>
        <a:lstStyle/>
        <a:p>
          <a:r>
            <a:rPr lang="en-US" sz="1600" dirty="0"/>
            <a:t>Management Accountability Framework (Delegation of Authority)</a:t>
          </a:r>
        </a:p>
      </dgm:t>
    </dgm:pt>
    <dgm:pt modelId="{0E23CCD2-5A13-49D3-9875-B1BC1DF8A643}" type="parTrans" cxnId="{F23BC83F-DA41-4622-BE21-A86456E005DD}">
      <dgm:prSet/>
      <dgm:spPr/>
      <dgm:t>
        <a:bodyPr/>
        <a:lstStyle/>
        <a:p>
          <a:endParaRPr lang="en-US"/>
        </a:p>
      </dgm:t>
    </dgm:pt>
    <dgm:pt modelId="{982BC3DF-7ED5-4EE7-A78F-22CD60AFAE15}" type="sibTrans" cxnId="{F23BC83F-DA41-4622-BE21-A86456E005DD}">
      <dgm:prSet/>
      <dgm:spPr/>
      <dgm:t>
        <a:bodyPr/>
        <a:lstStyle/>
        <a:p>
          <a:endParaRPr lang="en-US"/>
        </a:p>
      </dgm:t>
    </dgm:pt>
    <dgm:pt modelId="{C86971E4-C9DB-4EAB-9197-5CA3E44948D7}">
      <dgm:prSet custT="1"/>
      <dgm:spPr/>
      <dgm:t>
        <a:bodyPr/>
        <a:lstStyle/>
        <a:p>
          <a:r>
            <a:rPr lang="en-US" sz="1600"/>
            <a:t>Strengthen Talent Management</a:t>
          </a:r>
        </a:p>
      </dgm:t>
    </dgm:pt>
    <dgm:pt modelId="{E79EBD48-4010-4B7C-9233-F2B7BF333A60}" type="parTrans" cxnId="{F6F97FAB-3F1B-4F71-9950-09F82BF3539B}">
      <dgm:prSet/>
      <dgm:spPr/>
      <dgm:t>
        <a:bodyPr/>
        <a:lstStyle/>
        <a:p>
          <a:endParaRPr lang="en-US"/>
        </a:p>
      </dgm:t>
    </dgm:pt>
    <dgm:pt modelId="{BAFD589F-CDC6-4BD5-B70E-B90977A0D62E}" type="sibTrans" cxnId="{F6F97FAB-3F1B-4F71-9950-09F82BF3539B}">
      <dgm:prSet/>
      <dgm:spPr/>
      <dgm:t>
        <a:bodyPr/>
        <a:lstStyle/>
        <a:p>
          <a:endParaRPr lang="en-US"/>
        </a:p>
      </dgm:t>
    </dgm:pt>
    <dgm:pt modelId="{FD3F942A-A985-479A-B987-31E27837F8B1}">
      <dgm:prSet custT="1"/>
      <dgm:spPr/>
      <dgm:t>
        <a:bodyPr/>
        <a:lstStyle/>
        <a:p>
          <a:r>
            <a:rPr lang="en-GB" sz="1400" dirty="0"/>
            <a:t>Retooling the organisation with new Digital Enterprise Architecture and Business Processes</a:t>
          </a:r>
          <a:endParaRPr lang="en-US" sz="1400" dirty="0"/>
        </a:p>
      </dgm:t>
    </dgm:pt>
    <dgm:pt modelId="{703C3EA7-01B6-43BB-8A52-363B462E1388}" type="parTrans" cxnId="{85803C99-512B-413F-B3C6-3CFF17DCB778}">
      <dgm:prSet/>
      <dgm:spPr/>
      <dgm:t>
        <a:bodyPr/>
        <a:lstStyle/>
        <a:p>
          <a:endParaRPr lang="en-US"/>
        </a:p>
      </dgm:t>
    </dgm:pt>
    <dgm:pt modelId="{A74D49ED-1BA2-429A-90D8-1F2E070690D6}" type="sibTrans" cxnId="{85803C99-512B-413F-B3C6-3CFF17DCB778}">
      <dgm:prSet/>
      <dgm:spPr/>
      <dgm:t>
        <a:bodyPr/>
        <a:lstStyle/>
        <a:p>
          <a:endParaRPr lang="en-US"/>
        </a:p>
      </dgm:t>
    </dgm:pt>
    <dgm:pt modelId="{3DE5987F-F917-4D36-AB8C-F9C7DEA93445}">
      <dgm:prSet custT="1"/>
      <dgm:spPr/>
      <dgm:t>
        <a:bodyPr/>
        <a:lstStyle/>
        <a:p>
          <a:r>
            <a:rPr lang="en-GB" sz="1600" dirty="0"/>
            <a:t>Plan for Results-Based Management roll-out for POW 2024-25</a:t>
          </a:r>
          <a:endParaRPr lang="en-US" sz="1600" dirty="0"/>
        </a:p>
      </dgm:t>
    </dgm:pt>
    <dgm:pt modelId="{8FBB9011-2490-4DD0-897F-56C526D6798D}" type="parTrans" cxnId="{6F7F5B16-0B16-45A3-9938-284358407FA8}">
      <dgm:prSet/>
      <dgm:spPr/>
      <dgm:t>
        <a:bodyPr/>
        <a:lstStyle/>
        <a:p>
          <a:endParaRPr lang="en-US"/>
        </a:p>
      </dgm:t>
    </dgm:pt>
    <dgm:pt modelId="{72A71988-EB09-4706-84A0-04FA07240152}" type="sibTrans" cxnId="{6F7F5B16-0B16-45A3-9938-284358407FA8}">
      <dgm:prSet/>
      <dgm:spPr/>
      <dgm:t>
        <a:bodyPr/>
        <a:lstStyle/>
        <a:p>
          <a:endParaRPr lang="en-US"/>
        </a:p>
      </dgm:t>
    </dgm:pt>
    <dgm:pt modelId="{C0BB05AF-8654-AE45-9F2C-4643983224F5}">
      <dgm:prSet custT="1"/>
      <dgm:spPr/>
      <dgm:t>
        <a:bodyPr/>
        <a:lstStyle/>
        <a:p>
          <a:r>
            <a:rPr lang="en-US" sz="1600" dirty="0"/>
            <a:t>Enterprise Resource Planning – Umoja Extension 2 </a:t>
          </a:r>
        </a:p>
      </dgm:t>
    </dgm:pt>
    <dgm:pt modelId="{3BC21AD5-6BD1-EB41-91C7-E2CB64C8E340}" type="parTrans" cxnId="{E90CD164-BA33-1B42-A08F-5C671C892564}">
      <dgm:prSet/>
      <dgm:spPr/>
      <dgm:t>
        <a:bodyPr/>
        <a:lstStyle/>
        <a:p>
          <a:endParaRPr lang="en-US"/>
        </a:p>
      </dgm:t>
    </dgm:pt>
    <dgm:pt modelId="{5AF23A76-E642-6043-9D65-2B3CB36F14C2}" type="sibTrans" cxnId="{E90CD164-BA33-1B42-A08F-5C671C892564}">
      <dgm:prSet/>
      <dgm:spPr/>
      <dgm:t>
        <a:bodyPr/>
        <a:lstStyle/>
        <a:p>
          <a:endParaRPr lang="en-US"/>
        </a:p>
      </dgm:t>
    </dgm:pt>
    <dgm:pt modelId="{E72C9577-5EE4-AE4C-A507-9CC10C9B59A5}">
      <dgm:prSet custT="1"/>
      <dgm:spPr/>
      <dgm:t>
        <a:bodyPr/>
        <a:lstStyle/>
        <a:p>
          <a:r>
            <a:rPr lang="en-US" sz="1600" dirty="0"/>
            <a:t>Resource Mobilization - What is needed to implement the MTS?</a:t>
          </a:r>
        </a:p>
      </dgm:t>
    </dgm:pt>
    <dgm:pt modelId="{D0AB2025-B74A-EA42-BAF7-A379F1555333}" type="parTrans" cxnId="{71406D2B-7627-2F42-A4F4-C88BFE7ABC4D}">
      <dgm:prSet/>
      <dgm:spPr/>
      <dgm:t>
        <a:bodyPr/>
        <a:lstStyle/>
        <a:p>
          <a:endParaRPr lang="en-US"/>
        </a:p>
      </dgm:t>
    </dgm:pt>
    <dgm:pt modelId="{9EC7F030-0D30-0147-A567-7E7163BB80AF}" type="sibTrans" cxnId="{71406D2B-7627-2F42-A4F4-C88BFE7ABC4D}">
      <dgm:prSet/>
      <dgm:spPr/>
      <dgm:t>
        <a:bodyPr/>
        <a:lstStyle/>
        <a:p>
          <a:endParaRPr lang="en-US"/>
        </a:p>
      </dgm:t>
    </dgm:pt>
    <dgm:pt modelId="{A9DC983B-5880-5347-8884-FD2E5FB0A8A6}" type="pres">
      <dgm:prSet presAssocID="{A4D28F2B-02EA-4A83-B6C8-76DEA814D1D0}" presName="diagram" presStyleCnt="0">
        <dgm:presLayoutVars>
          <dgm:dir/>
          <dgm:resizeHandles val="exact"/>
        </dgm:presLayoutVars>
      </dgm:prSet>
      <dgm:spPr/>
    </dgm:pt>
    <dgm:pt modelId="{D6B51992-4ACB-B145-A090-C286FA3160E5}" type="pres">
      <dgm:prSet presAssocID="{C0BB05AF-8654-AE45-9F2C-4643983224F5}" presName="node" presStyleLbl="node1" presStyleIdx="0" presStyleCnt="8" custLinFactX="10461" custLinFactNeighborX="100000" custLinFactNeighborY="470">
        <dgm:presLayoutVars>
          <dgm:bulletEnabled val="1"/>
        </dgm:presLayoutVars>
      </dgm:prSet>
      <dgm:spPr/>
    </dgm:pt>
    <dgm:pt modelId="{5BE99A71-B182-0F40-AD36-51B834EE86AC}" type="pres">
      <dgm:prSet presAssocID="{5AF23A76-E642-6043-9D65-2B3CB36F14C2}" presName="sibTrans" presStyleCnt="0"/>
      <dgm:spPr/>
    </dgm:pt>
    <dgm:pt modelId="{A91FE9F3-FE64-5047-90C3-2F4738837E95}" type="pres">
      <dgm:prSet presAssocID="{975C3248-8994-45D1-A2AB-382DDE4B5863}" presName="node" presStyleLbl="node1" presStyleIdx="1" presStyleCnt="8" custLinFactX="-8875" custLinFactNeighborX="-100000" custLinFactNeighborY="470">
        <dgm:presLayoutVars>
          <dgm:bulletEnabled val="1"/>
        </dgm:presLayoutVars>
      </dgm:prSet>
      <dgm:spPr/>
    </dgm:pt>
    <dgm:pt modelId="{74CBCD34-8EE8-0042-8CB3-18ADBDFFEB5F}" type="pres">
      <dgm:prSet presAssocID="{64D80F4C-F05E-4236-9805-5A3AD285881B}" presName="sibTrans" presStyleCnt="0"/>
      <dgm:spPr/>
    </dgm:pt>
    <dgm:pt modelId="{659A1E2B-A436-794E-830B-00224F033A50}" type="pres">
      <dgm:prSet presAssocID="{0EF4D24F-E57A-4E07-83E3-590BE8F7E162}" presName="node" presStyleLbl="node1" presStyleIdx="2" presStyleCnt="8" custLinFactNeighborY="-7293">
        <dgm:presLayoutVars>
          <dgm:bulletEnabled val="1"/>
        </dgm:presLayoutVars>
      </dgm:prSet>
      <dgm:spPr/>
    </dgm:pt>
    <dgm:pt modelId="{CFD4E0C5-BF14-1948-A2A8-0C5A25618E57}" type="pres">
      <dgm:prSet presAssocID="{7EB0369F-1EF8-47B5-B8D9-73F598A8A253}" presName="sibTrans" presStyleCnt="0"/>
      <dgm:spPr/>
    </dgm:pt>
    <dgm:pt modelId="{82CC4A11-7E67-3F4D-9BBD-AC0C535A1740}" type="pres">
      <dgm:prSet presAssocID="{96DBC6DE-5048-44DF-8CE5-C5F8A74BA3F8}" presName="node" presStyleLbl="node1" presStyleIdx="3" presStyleCnt="8" custLinFactNeighborY="-7293">
        <dgm:presLayoutVars>
          <dgm:bulletEnabled val="1"/>
        </dgm:presLayoutVars>
      </dgm:prSet>
      <dgm:spPr/>
    </dgm:pt>
    <dgm:pt modelId="{09296BB1-E891-EB4F-A392-51BD8718FBD6}" type="pres">
      <dgm:prSet presAssocID="{982BC3DF-7ED5-4EE7-A78F-22CD60AFAE15}" presName="sibTrans" presStyleCnt="0"/>
      <dgm:spPr/>
    </dgm:pt>
    <dgm:pt modelId="{B1B14B74-41B2-494B-BDEE-96907D7D98EF}" type="pres">
      <dgm:prSet presAssocID="{C86971E4-C9DB-4EAB-9197-5CA3E44948D7}" presName="node" presStyleLbl="node1" presStyleIdx="4" presStyleCnt="8" custLinFactNeighborY="-13923">
        <dgm:presLayoutVars>
          <dgm:bulletEnabled val="1"/>
        </dgm:presLayoutVars>
      </dgm:prSet>
      <dgm:spPr/>
    </dgm:pt>
    <dgm:pt modelId="{4A6165BD-9AA8-914A-8499-94B64A30D487}" type="pres">
      <dgm:prSet presAssocID="{BAFD589F-CDC6-4BD5-B70E-B90977A0D62E}" presName="sibTrans" presStyleCnt="0"/>
      <dgm:spPr/>
    </dgm:pt>
    <dgm:pt modelId="{BA8200ED-2192-284B-B2A3-620D30A81AB9}" type="pres">
      <dgm:prSet presAssocID="{FD3F942A-A985-479A-B987-31E27837F8B1}" presName="node" presStyleLbl="node1" presStyleIdx="5" presStyleCnt="8" custLinFactNeighborY="-13923">
        <dgm:presLayoutVars>
          <dgm:bulletEnabled val="1"/>
        </dgm:presLayoutVars>
      </dgm:prSet>
      <dgm:spPr/>
    </dgm:pt>
    <dgm:pt modelId="{4B0B5926-17D8-2C42-872C-B2DEB64045DE}" type="pres">
      <dgm:prSet presAssocID="{A74D49ED-1BA2-429A-90D8-1F2E070690D6}" presName="sibTrans" presStyleCnt="0"/>
      <dgm:spPr/>
    </dgm:pt>
    <dgm:pt modelId="{BEF85BE5-E0A6-954E-BED4-C7FD818D810A}" type="pres">
      <dgm:prSet presAssocID="{E72C9577-5EE4-AE4C-A507-9CC10C9B59A5}" presName="node" presStyleLbl="node1" presStyleIdx="6" presStyleCnt="8" custLinFactNeighborY="-20553">
        <dgm:presLayoutVars>
          <dgm:bulletEnabled val="1"/>
        </dgm:presLayoutVars>
      </dgm:prSet>
      <dgm:spPr/>
    </dgm:pt>
    <dgm:pt modelId="{C7773B85-96D4-A84F-BA21-07F08498A3E3}" type="pres">
      <dgm:prSet presAssocID="{9EC7F030-0D30-0147-A567-7E7163BB80AF}" presName="sibTrans" presStyleCnt="0"/>
      <dgm:spPr/>
    </dgm:pt>
    <dgm:pt modelId="{9ED8B6E4-F303-DF44-93DE-F2350C68690D}" type="pres">
      <dgm:prSet presAssocID="{3DE5987F-F917-4D36-AB8C-F9C7DEA93445}" presName="node" presStyleLbl="node1" presStyleIdx="7" presStyleCnt="8" custLinFactNeighborY="-20553">
        <dgm:presLayoutVars>
          <dgm:bulletEnabled val="1"/>
        </dgm:presLayoutVars>
      </dgm:prSet>
      <dgm:spPr/>
    </dgm:pt>
  </dgm:ptLst>
  <dgm:cxnLst>
    <dgm:cxn modelId="{6F7F5B16-0B16-45A3-9938-284358407FA8}" srcId="{A4D28F2B-02EA-4A83-B6C8-76DEA814D1D0}" destId="{3DE5987F-F917-4D36-AB8C-F9C7DEA93445}" srcOrd="7" destOrd="0" parTransId="{8FBB9011-2490-4DD0-897F-56C526D6798D}" sibTransId="{72A71988-EB09-4706-84A0-04FA07240152}"/>
    <dgm:cxn modelId="{6ABF1145-B37D-4325-9C74-291EC0C4C47C}" srcId="{A4D28F2B-02EA-4A83-B6C8-76DEA814D1D0}" destId="{975C3248-8994-45D1-A2AB-382DDE4B5863}" srcOrd="1" destOrd="0" parTransId="{1A0B7108-66AD-4BD3-9E66-D6AE23115A69}" sibTransId="{64D80F4C-F05E-4236-9805-5A3AD285881B}"/>
    <dgm:cxn modelId="{A9EF16B1-9E7A-AA43-8057-D06181C7C05A}" type="presOf" srcId="{C86971E4-C9DB-4EAB-9197-5CA3E44948D7}" destId="{B1B14B74-41B2-494B-BDEE-96907D7D98EF}" srcOrd="0" destOrd="0" presId="urn:microsoft.com/office/officeart/2005/8/layout/default"/>
    <dgm:cxn modelId="{3184A41D-61CF-ED4A-A3E8-5C445DCD00DB}" type="presOf" srcId="{3DE5987F-F917-4D36-AB8C-F9C7DEA93445}" destId="{9ED8B6E4-F303-DF44-93DE-F2350C68690D}" srcOrd="0" destOrd="0" presId="urn:microsoft.com/office/officeart/2005/8/layout/default"/>
    <dgm:cxn modelId="{9A4E4DF4-D4F3-974C-A789-34BFB495BC60}" type="presOf" srcId="{A4D28F2B-02EA-4A83-B6C8-76DEA814D1D0}" destId="{A9DC983B-5880-5347-8884-FD2E5FB0A8A6}" srcOrd="0" destOrd="0" presId="urn:microsoft.com/office/officeart/2005/8/layout/default"/>
    <dgm:cxn modelId="{1171C49B-E389-2B40-9CFA-E59DA052189D}" type="presOf" srcId="{FD3F942A-A985-479A-B987-31E27837F8B1}" destId="{BA8200ED-2192-284B-B2A3-620D30A81AB9}" srcOrd="0" destOrd="0" presId="urn:microsoft.com/office/officeart/2005/8/layout/default"/>
    <dgm:cxn modelId="{DCE15E22-6815-1F4F-A527-85F273B89D92}" type="presOf" srcId="{C0BB05AF-8654-AE45-9F2C-4643983224F5}" destId="{D6B51992-4ACB-B145-A090-C286FA3160E5}" srcOrd="0" destOrd="0" presId="urn:microsoft.com/office/officeart/2005/8/layout/default"/>
    <dgm:cxn modelId="{F6F97FAB-3F1B-4F71-9950-09F82BF3539B}" srcId="{A4D28F2B-02EA-4A83-B6C8-76DEA814D1D0}" destId="{C86971E4-C9DB-4EAB-9197-5CA3E44948D7}" srcOrd="4" destOrd="0" parTransId="{E79EBD48-4010-4B7C-9233-F2B7BF333A60}" sibTransId="{BAFD589F-CDC6-4BD5-B70E-B90977A0D62E}"/>
    <dgm:cxn modelId="{84EA12F7-A652-5340-AF72-BA094020BC12}" type="presOf" srcId="{E72C9577-5EE4-AE4C-A507-9CC10C9B59A5}" destId="{BEF85BE5-E0A6-954E-BED4-C7FD818D810A}" srcOrd="0" destOrd="0" presId="urn:microsoft.com/office/officeart/2005/8/layout/default"/>
    <dgm:cxn modelId="{CD1F04C7-6DD1-2B4D-954A-3532E97C484C}" type="presOf" srcId="{0EF4D24F-E57A-4E07-83E3-590BE8F7E162}" destId="{659A1E2B-A436-794E-830B-00224F033A50}" srcOrd="0" destOrd="0" presId="urn:microsoft.com/office/officeart/2005/8/layout/default"/>
    <dgm:cxn modelId="{F23BC83F-DA41-4622-BE21-A86456E005DD}" srcId="{A4D28F2B-02EA-4A83-B6C8-76DEA814D1D0}" destId="{96DBC6DE-5048-44DF-8CE5-C5F8A74BA3F8}" srcOrd="3" destOrd="0" parTransId="{0E23CCD2-5A13-49D3-9875-B1BC1DF8A643}" sibTransId="{982BC3DF-7ED5-4EE7-A78F-22CD60AFAE15}"/>
    <dgm:cxn modelId="{77894A2A-EA61-408C-95C1-1C6436F3AA4D}" srcId="{A4D28F2B-02EA-4A83-B6C8-76DEA814D1D0}" destId="{0EF4D24F-E57A-4E07-83E3-590BE8F7E162}" srcOrd="2" destOrd="0" parTransId="{82889CED-239B-4D2B-AC2A-5F176D16CCFD}" sibTransId="{7EB0369F-1EF8-47B5-B8D9-73F598A8A253}"/>
    <dgm:cxn modelId="{9FD7A228-B970-0046-A9A4-FFEB9E620B7E}" type="presOf" srcId="{975C3248-8994-45D1-A2AB-382DDE4B5863}" destId="{A91FE9F3-FE64-5047-90C3-2F4738837E95}" srcOrd="0" destOrd="0" presId="urn:microsoft.com/office/officeart/2005/8/layout/default"/>
    <dgm:cxn modelId="{71406D2B-7627-2F42-A4F4-C88BFE7ABC4D}" srcId="{A4D28F2B-02EA-4A83-B6C8-76DEA814D1D0}" destId="{E72C9577-5EE4-AE4C-A507-9CC10C9B59A5}" srcOrd="6" destOrd="0" parTransId="{D0AB2025-B74A-EA42-BAF7-A379F1555333}" sibTransId="{9EC7F030-0D30-0147-A567-7E7163BB80AF}"/>
    <dgm:cxn modelId="{E90CD164-BA33-1B42-A08F-5C671C892564}" srcId="{A4D28F2B-02EA-4A83-B6C8-76DEA814D1D0}" destId="{C0BB05AF-8654-AE45-9F2C-4643983224F5}" srcOrd="0" destOrd="0" parTransId="{3BC21AD5-6BD1-EB41-91C7-E2CB64C8E340}" sibTransId="{5AF23A76-E642-6043-9D65-2B3CB36F14C2}"/>
    <dgm:cxn modelId="{85803C99-512B-413F-B3C6-3CFF17DCB778}" srcId="{A4D28F2B-02EA-4A83-B6C8-76DEA814D1D0}" destId="{FD3F942A-A985-479A-B987-31E27837F8B1}" srcOrd="5" destOrd="0" parTransId="{703C3EA7-01B6-43BB-8A52-363B462E1388}" sibTransId="{A74D49ED-1BA2-429A-90D8-1F2E070690D6}"/>
    <dgm:cxn modelId="{E4476312-7A57-134E-AA16-131FC26F3F7C}" type="presOf" srcId="{96DBC6DE-5048-44DF-8CE5-C5F8A74BA3F8}" destId="{82CC4A11-7E67-3F4D-9BBD-AC0C535A1740}" srcOrd="0" destOrd="0" presId="urn:microsoft.com/office/officeart/2005/8/layout/default"/>
    <dgm:cxn modelId="{6963CF67-845E-3749-9394-2BFB948897CC}" type="presParOf" srcId="{A9DC983B-5880-5347-8884-FD2E5FB0A8A6}" destId="{D6B51992-4ACB-B145-A090-C286FA3160E5}" srcOrd="0" destOrd="0" presId="urn:microsoft.com/office/officeart/2005/8/layout/default"/>
    <dgm:cxn modelId="{82C7187C-DBCA-2047-8B8C-3F5C0C4BA702}" type="presParOf" srcId="{A9DC983B-5880-5347-8884-FD2E5FB0A8A6}" destId="{5BE99A71-B182-0F40-AD36-51B834EE86AC}" srcOrd="1" destOrd="0" presId="urn:microsoft.com/office/officeart/2005/8/layout/default"/>
    <dgm:cxn modelId="{E9357871-7703-B644-91A3-049FC80F5B65}" type="presParOf" srcId="{A9DC983B-5880-5347-8884-FD2E5FB0A8A6}" destId="{A91FE9F3-FE64-5047-90C3-2F4738837E95}" srcOrd="2" destOrd="0" presId="urn:microsoft.com/office/officeart/2005/8/layout/default"/>
    <dgm:cxn modelId="{A3A728A6-3A1C-B04A-9286-7E1841BBA9C4}" type="presParOf" srcId="{A9DC983B-5880-5347-8884-FD2E5FB0A8A6}" destId="{74CBCD34-8EE8-0042-8CB3-18ADBDFFEB5F}" srcOrd="3" destOrd="0" presId="urn:microsoft.com/office/officeart/2005/8/layout/default"/>
    <dgm:cxn modelId="{82E6FD77-E99D-494E-BFAF-BC6D52B776E9}" type="presParOf" srcId="{A9DC983B-5880-5347-8884-FD2E5FB0A8A6}" destId="{659A1E2B-A436-794E-830B-00224F033A50}" srcOrd="4" destOrd="0" presId="urn:microsoft.com/office/officeart/2005/8/layout/default"/>
    <dgm:cxn modelId="{8C117A5B-D774-0843-BD98-24AE110F1F76}" type="presParOf" srcId="{A9DC983B-5880-5347-8884-FD2E5FB0A8A6}" destId="{CFD4E0C5-BF14-1948-A2A8-0C5A25618E57}" srcOrd="5" destOrd="0" presId="urn:microsoft.com/office/officeart/2005/8/layout/default"/>
    <dgm:cxn modelId="{6B55891D-D814-874A-9524-AFB64E22D350}" type="presParOf" srcId="{A9DC983B-5880-5347-8884-FD2E5FB0A8A6}" destId="{82CC4A11-7E67-3F4D-9BBD-AC0C535A1740}" srcOrd="6" destOrd="0" presId="urn:microsoft.com/office/officeart/2005/8/layout/default"/>
    <dgm:cxn modelId="{D15357A7-1283-4C4C-B0B5-BC9707BAD6F8}" type="presParOf" srcId="{A9DC983B-5880-5347-8884-FD2E5FB0A8A6}" destId="{09296BB1-E891-EB4F-A392-51BD8718FBD6}" srcOrd="7" destOrd="0" presId="urn:microsoft.com/office/officeart/2005/8/layout/default"/>
    <dgm:cxn modelId="{E9F3A0FB-0D60-9748-9369-7CF25B0161A4}" type="presParOf" srcId="{A9DC983B-5880-5347-8884-FD2E5FB0A8A6}" destId="{B1B14B74-41B2-494B-BDEE-96907D7D98EF}" srcOrd="8" destOrd="0" presId="urn:microsoft.com/office/officeart/2005/8/layout/default"/>
    <dgm:cxn modelId="{AF37816D-BF56-B842-A2F5-7008EFAA6DE4}" type="presParOf" srcId="{A9DC983B-5880-5347-8884-FD2E5FB0A8A6}" destId="{4A6165BD-9AA8-914A-8499-94B64A30D487}" srcOrd="9" destOrd="0" presId="urn:microsoft.com/office/officeart/2005/8/layout/default"/>
    <dgm:cxn modelId="{1B5C7078-686C-9440-A8CE-6984A9105614}" type="presParOf" srcId="{A9DC983B-5880-5347-8884-FD2E5FB0A8A6}" destId="{BA8200ED-2192-284B-B2A3-620D30A81AB9}" srcOrd="10" destOrd="0" presId="urn:microsoft.com/office/officeart/2005/8/layout/default"/>
    <dgm:cxn modelId="{80E5A1D1-6A47-1246-8692-320866A3A236}" type="presParOf" srcId="{A9DC983B-5880-5347-8884-FD2E5FB0A8A6}" destId="{4B0B5926-17D8-2C42-872C-B2DEB64045DE}" srcOrd="11" destOrd="0" presId="urn:microsoft.com/office/officeart/2005/8/layout/default"/>
    <dgm:cxn modelId="{8929498F-EEC3-2E49-BF3D-586CB8920F19}" type="presParOf" srcId="{A9DC983B-5880-5347-8884-FD2E5FB0A8A6}" destId="{BEF85BE5-E0A6-954E-BED4-C7FD818D810A}" srcOrd="12" destOrd="0" presId="urn:microsoft.com/office/officeart/2005/8/layout/default"/>
    <dgm:cxn modelId="{E975D6D4-2582-7F43-A522-35247AC79A2B}" type="presParOf" srcId="{A9DC983B-5880-5347-8884-FD2E5FB0A8A6}" destId="{C7773B85-96D4-A84F-BA21-07F08498A3E3}" srcOrd="13" destOrd="0" presId="urn:microsoft.com/office/officeart/2005/8/layout/default"/>
    <dgm:cxn modelId="{17B314F6-CE84-D74C-A876-0FF94359D823}" type="presParOf" srcId="{A9DC983B-5880-5347-8884-FD2E5FB0A8A6}" destId="{9ED8B6E4-F303-DF44-93DE-F2350C68690D}"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B51992-4ACB-B145-A090-C286FA3160E5}">
      <dsp:nvSpPr>
        <dsp:cNvPr id="0" name=""/>
        <dsp:cNvSpPr/>
      </dsp:nvSpPr>
      <dsp:spPr>
        <a:xfrm>
          <a:off x="3467657" y="9971"/>
          <a:ext cx="2370013" cy="142200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Enterprise Resource Planning – Umoja Extension 2 </a:t>
          </a:r>
        </a:p>
      </dsp:txBody>
      <dsp:txXfrm>
        <a:off x="3467657" y="9971"/>
        <a:ext cx="2370013" cy="1422008"/>
      </dsp:txXfrm>
    </dsp:sp>
    <dsp:sp modelId="{A91FE9F3-FE64-5047-90C3-2F4738837E95}">
      <dsp:nvSpPr>
        <dsp:cNvPr id="0" name=""/>
        <dsp:cNvSpPr/>
      </dsp:nvSpPr>
      <dsp:spPr>
        <a:xfrm>
          <a:off x="876379" y="9971"/>
          <a:ext cx="2370013" cy="1422008"/>
        </a:xfrm>
        <a:prstGeom prst="rect">
          <a:avLst/>
        </a:prstGeom>
        <a:solidFill>
          <a:schemeClr val="accent5">
            <a:hueOff val="-965506"/>
            <a:satOff val="-2488"/>
            <a:lumOff val="-16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Enterprise Risk Management </a:t>
          </a:r>
        </a:p>
      </dsp:txBody>
      <dsp:txXfrm>
        <a:off x="876379" y="9971"/>
        <a:ext cx="2370013" cy="1422008"/>
      </dsp:txXfrm>
    </dsp:sp>
    <dsp:sp modelId="{659A1E2B-A436-794E-830B-00224F033A50}">
      <dsp:nvSpPr>
        <dsp:cNvPr id="0" name=""/>
        <dsp:cNvSpPr/>
      </dsp:nvSpPr>
      <dsp:spPr>
        <a:xfrm>
          <a:off x="849716" y="1558590"/>
          <a:ext cx="2370013" cy="1422008"/>
        </a:xfrm>
        <a:prstGeom prst="rect">
          <a:avLst/>
        </a:prstGeom>
        <a:solidFill>
          <a:schemeClr val="accent5">
            <a:hueOff val="-1931012"/>
            <a:satOff val="-4977"/>
            <a:lumOff val="-33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UN Management Reform Priorities: Common Back Office; Business Operations Strategies; Mutual Recognition Framework &amp; Management and Accountability Framework (DOA)</a:t>
          </a:r>
        </a:p>
      </dsp:txBody>
      <dsp:txXfrm>
        <a:off x="849716" y="1558590"/>
        <a:ext cx="2370013" cy="1422008"/>
      </dsp:txXfrm>
    </dsp:sp>
    <dsp:sp modelId="{82CC4A11-7E67-3F4D-9BBD-AC0C535A1740}">
      <dsp:nvSpPr>
        <dsp:cNvPr id="0" name=""/>
        <dsp:cNvSpPr/>
      </dsp:nvSpPr>
      <dsp:spPr>
        <a:xfrm>
          <a:off x="3456731" y="1558590"/>
          <a:ext cx="2370013" cy="1422008"/>
        </a:xfrm>
        <a:prstGeom prst="rect">
          <a:avLst/>
        </a:prstGeom>
        <a:solidFill>
          <a:schemeClr val="accent5">
            <a:hueOff val="-2896518"/>
            <a:satOff val="-7465"/>
            <a:lumOff val="-50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Management Accountability Framework (Delegation of Authority)</a:t>
          </a:r>
        </a:p>
      </dsp:txBody>
      <dsp:txXfrm>
        <a:off x="3456731" y="1558590"/>
        <a:ext cx="2370013" cy="1422008"/>
      </dsp:txXfrm>
    </dsp:sp>
    <dsp:sp modelId="{B1B14B74-41B2-494B-BDEE-96907D7D98EF}">
      <dsp:nvSpPr>
        <dsp:cNvPr id="0" name=""/>
        <dsp:cNvSpPr/>
      </dsp:nvSpPr>
      <dsp:spPr>
        <a:xfrm>
          <a:off x="849716" y="3123320"/>
          <a:ext cx="2370013" cy="1422008"/>
        </a:xfrm>
        <a:prstGeom prst="rect">
          <a:avLst/>
        </a:prstGeom>
        <a:solidFill>
          <a:schemeClr val="accent5">
            <a:hueOff val="-3862025"/>
            <a:satOff val="-9954"/>
            <a:lumOff val="-6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Strengthen Talent Management</a:t>
          </a:r>
        </a:p>
      </dsp:txBody>
      <dsp:txXfrm>
        <a:off x="849716" y="3123320"/>
        <a:ext cx="2370013" cy="1422008"/>
      </dsp:txXfrm>
    </dsp:sp>
    <dsp:sp modelId="{BA8200ED-2192-284B-B2A3-620D30A81AB9}">
      <dsp:nvSpPr>
        <dsp:cNvPr id="0" name=""/>
        <dsp:cNvSpPr/>
      </dsp:nvSpPr>
      <dsp:spPr>
        <a:xfrm>
          <a:off x="3456731" y="3123320"/>
          <a:ext cx="2370013" cy="1422008"/>
        </a:xfrm>
        <a:prstGeom prst="rect">
          <a:avLst/>
        </a:prstGeom>
        <a:solidFill>
          <a:schemeClr val="accent5">
            <a:hueOff val="-4827531"/>
            <a:satOff val="-12442"/>
            <a:lumOff val="-84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Retooling the organisation with new Digital Enterprise Architecture and Business Processes</a:t>
          </a:r>
          <a:endParaRPr lang="en-US" sz="1400" kern="1200" dirty="0"/>
        </a:p>
      </dsp:txBody>
      <dsp:txXfrm>
        <a:off x="3456731" y="3123320"/>
        <a:ext cx="2370013" cy="1422008"/>
      </dsp:txXfrm>
    </dsp:sp>
    <dsp:sp modelId="{BEF85BE5-E0A6-954E-BED4-C7FD818D810A}">
      <dsp:nvSpPr>
        <dsp:cNvPr id="0" name=""/>
        <dsp:cNvSpPr/>
      </dsp:nvSpPr>
      <dsp:spPr>
        <a:xfrm>
          <a:off x="849716" y="4688051"/>
          <a:ext cx="2370013" cy="1422008"/>
        </a:xfrm>
        <a:prstGeom prst="rect">
          <a:avLst/>
        </a:prstGeom>
        <a:solidFill>
          <a:schemeClr val="accent5">
            <a:hueOff val="-5793037"/>
            <a:satOff val="-14931"/>
            <a:lumOff val="-100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Resource Mobilization - What is needed to implement the MTS?</a:t>
          </a:r>
        </a:p>
      </dsp:txBody>
      <dsp:txXfrm>
        <a:off x="849716" y="4688051"/>
        <a:ext cx="2370013" cy="1422008"/>
      </dsp:txXfrm>
    </dsp:sp>
    <dsp:sp modelId="{9ED8B6E4-F303-DF44-93DE-F2350C68690D}">
      <dsp:nvSpPr>
        <dsp:cNvPr id="0" name=""/>
        <dsp:cNvSpPr/>
      </dsp:nvSpPr>
      <dsp:spPr>
        <a:xfrm>
          <a:off x="3456731" y="4688051"/>
          <a:ext cx="2370013" cy="1422008"/>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Plan for Results-Based Management roll-out for POW 2024-25</a:t>
          </a:r>
          <a:endParaRPr lang="en-US" sz="1600" kern="1200" dirty="0"/>
        </a:p>
      </dsp:txBody>
      <dsp:txXfrm>
        <a:off x="3456731" y="4688051"/>
        <a:ext cx="2370013" cy="142200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16114-94D5-C94E-A414-FD075A01461A}" type="datetimeFigureOut">
              <a:rPr lang="en-US" smtClean="0"/>
              <a:t>22/04/2021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426B78-950D-0B45-B694-D406D7D4BE9C}" type="slidenum">
              <a:rPr lang="en-US" smtClean="0"/>
              <a:t>‹#›</a:t>
            </a:fld>
            <a:endParaRPr lang="en-US"/>
          </a:p>
        </p:txBody>
      </p:sp>
    </p:spTree>
    <p:extLst>
      <p:ext uri="{BB962C8B-B14F-4D97-AF65-F5344CB8AC3E}">
        <p14:creationId xmlns:p14="http://schemas.microsoft.com/office/powerpoint/2010/main" val="3125600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426B78-950D-0B45-B694-D406D7D4BE9C}" type="slidenum">
              <a:rPr lang="en-US" smtClean="0"/>
              <a:t>10</a:t>
            </a:fld>
            <a:endParaRPr lang="en-US"/>
          </a:p>
        </p:txBody>
      </p:sp>
    </p:spTree>
    <p:extLst>
      <p:ext uri="{BB962C8B-B14F-4D97-AF65-F5344CB8AC3E}">
        <p14:creationId xmlns:p14="http://schemas.microsoft.com/office/powerpoint/2010/main" val="202187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prepare for the new MTS, we are adding the priorities listed to create stronger operational excellence. </a:t>
            </a:r>
          </a:p>
        </p:txBody>
      </p:sp>
      <p:sp>
        <p:nvSpPr>
          <p:cNvPr id="4" name="Slide Number Placeholder 3"/>
          <p:cNvSpPr>
            <a:spLocks noGrp="1"/>
          </p:cNvSpPr>
          <p:nvPr>
            <p:ph type="sldNum" sz="quarter" idx="5"/>
          </p:nvPr>
        </p:nvSpPr>
        <p:spPr/>
        <p:txBody>
          <a:bodyPr/>
          <a:lstStyle/>
          <a:p>
            <a:fld id="{1AF952D9-35CD-9449-ACC6-DF07F9C09708}" type="slidenum">
              <a:rPr lang="en-US" smtClean="0"/>
              <a:t>11</a:t>
            </a:fld>
            <a:endParaRPr lang="en-US"/>
          </a:p>
        </p:txBody>
      </p:sp>
    </p:spTree>
    <p:extLst>
      <p:ext uri="{BB962C8B-B14F-4D97-AF65-F5344CB8AC3E}">
        <p14:creationId xmlns:p14="http://schemas.microsoft.com/office/powerpoint/2010/main" val="2607635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426B78-950D-0B45-B694-D406D7D4BE9C}" type="slidenum">
              <a:rPr lang="en-US" smtClean="0"/>
              <a:t>13</a:t>
            </a:fld>
            <a:endParaRPr lang="en-US"/>
          </a:p>
        </p:txBody>
      </p:sp>
    </p:spTree>
    <p:extLst>
      <p:ext uri="{BB962C8B-B14F-4D97-AF65-F5344CB8AC3E}">
        <p14:creationId xmlns:p14="http://schemas.microsoft.com/office/powerpoint/2010/main" val="3776722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3AC07-4ECD-274D-A461-34813D23A1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BDAD18A-AA99-7244-AD35-36B5F7F22F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20D051-4D76-114A-B416-A96E2CBDBC00}"/>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CFF8A74E-22F8-534D-B4EF-35F71AEC33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047C90-B25E-A346-9E9B-162B3B16D880}"/>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3353953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E7F9A-FB0A-374E-8E6E-9FA973B034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A5AF0C-A74C-8D41-8D0B-E760DF3D22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94928-BA9F-BE42-8F15-BBA9A42264DF}"/>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45B01EF0-F95A-7945-9A8C-35AD090D9D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D147B9-6005-2044-8A6F-E62EBCA39236}"/>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2118057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726E5D-64F1-7042-8487-B3E5161568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755CE7-1A46-F24F-8E3D-5A75E4297B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F563F-D312-914B-8778-A3D9146B4842}"/>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DEFAEE13-CEB6-B842-A306-00E16204F9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A45253-EA51-E242-8776-3BAF9B396794}"/>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74049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BC2BE-2FD4-BE43-A025-98552DC855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190BEE-8862-634E-9DAE-E2C82AD1A6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F1F68F-66EB-5E4A-B72B-F8770F943045}"/>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4FD4B2E6-7E31-1941-AEBF-B1CE93BB22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5437D6-1BEB-144E-AF02-C0AFE57A2DE5}"/>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458556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717B9-B148-E945-A148-AF11F998E4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CA13F4-6533-8F4D-B85C-DCBEBAB82A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1D4C4C-3BC4-E94B-8FFB-CF3A78D02D6F}"/>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536E3417-B0DA-8D40-BCFF-5BD793E064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E3042B-AE29-6A40-9D64-EB42D4DFD3BB}"/>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3974885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A3EBE-5BB2-9043-B1CD-F8DEC3713C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7F21E0-BF3B-5645-B70D-243CB22420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A73481-D8A0-D844-8619-711C4427A0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03B4DE-EF38-F44E-B078-539326634548}"/>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6" name="Footer Placeholder 5">
            <a:extLst>
              <a:ext uri="{FF2B5EF4-FFF2-40B4-BE49-F238E27FC236}">
                <a16:creationId xmlns:a16="http://schemas.microsoft.com/office/drawing/2014/main" id="{901DDE1C-6604-1844-9F35-A0D309527B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6A18A-AF8C-3344-A6D2-BC0EBB13AA75}"/>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2309048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FAABC-5F3E-F544-A989-4215E16705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4AD5C4-1F6E-E542-86B3-2FD64939D7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E9964D-E4CF-C64B-B22B-028802C32C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A23F8C2-AAC8-294A-AE77-DC323A8B3B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D8550E-758E-4C47-AAF9-E6DCB4BCAC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B80521-D8AC-D245-B03B-798B63C47275}"/>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8" name="Footer Placeholder 7">
            <a:extLst>
              <a:ext uri="{FF2B5EF4-FFF2-40B4-BE49-F238E27FC236}">
                <a16:creationId xmlns:a16="http://schemas.microsoft.com/office/drawing/2014/main" id="{0E73800E-41A3-6640-8D6F-5E6B752C1DB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1CF6877-5F51-7946-8AE1-D155878536C1}"/>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051302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361D1-71E2-A143-9849-E31FC4963E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0A9FB3-307A-DF4E-9555-451A6BB3E399}"/>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4" name="Footer Placeholder 3">
            <a:extLst>
              <a:ext uri="{FF2B5EF4-FFF2-40B4-BE49-F238E27FC236}">
                <a16:creationId xmlns:a16="http://schemas.microsoft.com/office/drawing/2014/main" id="{EE7E2E4D-59CE-554C-89A6-862894A99C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E3EB03-2311-2D40-A4C7-9075EE223428}"/>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11868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3E0DE3-BED1-D54F-BEAA-EC1028D846C2}"/>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3" name="Footer Placeholder 2">
            <a:extLst>
              <a:ext uri="{FF2B5EF4-FFF2-40B4-BE49-F238E27FC236}">
                <a16:creationId xmlns:a16="http://schemas.microsoft.com/office/drawing/2014/main" id="{00F3F3F1-269A-0141-BCC5-EC8AF00559B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95E10F-C896-364B-B942-D8EAE480F319}"/>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586678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9F1E7-463E-9649-AB61-F30F302CFF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8889F6-1141-5F4B-9E1A-78D1C42B8A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207966-BD51-484B-9E24-A0AF92E84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2F7D5A-298F-7645-89AA-57AA44E11EDB}"/>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6" name="Footer Placeholder 5">
            <a:extLst>
              <a:ext uri="{FF2B5EF4-FFF2-40B4-BE49-F238E27FC236}">
                <a16:creationId xmlns:a16="http://schemas.microsoft.com/office/drawing/2014/main" id="{0F5C3A19-B82D-7848-9D80-1438A5CEA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2609FB-0537-F447-8684-B7AE80CF6A0E}"/>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985337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ADCD7-8C05-784F-B967-89E4284ECA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38B20C-C42A-E44D-A952-19B4D305CB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12854BA3-09E2-2C4E-89F7-110A98FCA1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15A16B-D78C-A546-8D53-5C548EAC14B0}"/>
              </a:ext>
            </a:extLst>
          </p:cNvPr>
          <p:cNvSpPr>
            <a:spLocks noGrp="1"/>
          </p:cNvSpPr>
          <p:nvPr>
            <p:ph type="dt" sz="half" idx="10"/>
          </p:nvPr>
        </p:nvSpPr>
        <p:spPr/>
        <p:txBody>
          <a:bodyPr/>
          <a:lstStyle/>
          <a:p>
            <a:fld id="{A0F30487-9C54-7E48-836D-2B2D373B8A85}" type="datetimeFigureOut">
              <a:rPr lang="en-US" smtClean="0"/>
              <a:t>22/04/2021</a:t>
            </a:fld>
            <a:endParaRPr lang="en-US"/>
          </a:p>
        </p:txBody>
      </p:sp>
      <p:sp>
        <p:nvSpPr>
          <p:cNvPr id="6" name="Footer Placeholder 5">
            <a:extLst>
              <a:ext uri="{FF2B5EF4-FFF2-40B4-BE49-F238E27FC236}">
                <a16:creationId xmlns:a16="http://schemas.microsoft.com/office/drawing/2014/main" id="{42DFF0E7-CF03-B64A-B146-9D65C2BAF9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553722-7A82-4448-B7C3-02830ECCB6D1}"/>
              </a:ext>
            </a:extLst>
          </p:cNvPr>
          <p:cNvSpPr>
            <a:spLocks noGrp="1"/>
          </p:cNvSpPr>
          <p:nvPr>
            <p:ph type="sldNum" sz="quarter" idx="12"/>
          </p:nvPr>
        </p:nvSpPr>
        <p:spPr/>
        <p:txBody>
          <a:bodyPr/>
          <a:lstStyle/>
          <a:p>
            <a:fld id="{F09E0203-A09F-0842-9341-4BFD3867CFA2}" type="slidenum">
              <a:rPr lang="en-US" smtClean="0"/>
              <a:t>‹#›</a:t>
            </a:fld>
            <a:endParaRPr lang="en-US"/>
          </a:p>
        </p:txBody>
      </p:sp>
    </p:spTree>
    <p:extLst>
      <p:ext uri="{BB962C8B-B14F-4D97-AF65-F5344CB8AC3E}">
        <p14:creationId xmlns:p14="http://schemas.microsoft.com/office/powerpoint/2010/main" val="122455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7929D1-5E48-A046-AAE1-BCCA5ACB15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3C9253-EABA-104E-AC57-20BBDDC8E5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A41176-6322-B44A-AB2A-64E15B9FE0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30487-9C54-7E48-836D-2B2D373B8A85}" type="datetimeFigureOut">
              <a:rPr lang="en-US" smtClean="0"/>
              <a:t>22/04/2021</a:t>
            </a:fld>
            <a:endParaRPr lang="en-US"/>
          </a:p>
        </p:txBody>
      </p:sp>
      <p:sp>
        <p:nvSpPr>
          <p:cNvPr id="5" name="Footer Placeholder 4">
            <a:extLst>
              <a:ext uri="{FF2B5EF4-FFF2-40B4-BE49-F238E27FC236}">
                <a16:creationId xmlns:a16="http://schemas.microsoft.com/office/drawing/2014/main" id="{AE3DE3D9-F99A-6A4A-A255-F36F987B43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22D6F28-6826-124D-9F1F-0239F9E50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9E0203-A09F-0842-9341-4BFD3867CFA2}" type="slidenum">
              <a:rPr lang="en-US" smtClean="0"/>
              <a:t>‹#›</a:t>
            </a:fld>
            <a:endParaRPr lang="en-US"/>
          </a:p>
        </p:txBody>
      </p:sp>
    </p:spTree>
    <p:extLst>
      <p:ext uri="{BB962C8B-B14F-4D97-AF65-F5344CB8AC3E}">
        <p14:creationId xmlns:p14="http://schemas.microsoft.com/office/powerpoint/2010/main" val="381489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AF09A6B2-A937-9B4D-A91B-21EDFEAE8527}"/>
              </a:ext>
            </a:extLst>
          </p:cNvPr>
          <p:cNvGraphicFramePr>
            <a:graphicFrameLocks noGrp="1"/>
          </p:cNvGraphicFramePr>
          <p:nvPr>
            <p:extLst>
              <p:ext uri="{D42A27DB-BD31-4B8C-83A1-F6EECF244321}">
                <p14:modId xmlns:p14="http://schemas.microsoft.com/office/powerpoint/2010/main" val="2341712510"/>
              </p:ext>
            </p:extLst>
          </p:nvPr>
        </p:nvGraphicFramePr>
        <p:xfrm>
          <a:off x="672352" y="1574800"/>
          <a:ext cx="10846548" cy="4714240"/>
        </p:xfrm>
        <a:graphic>
          <a:graphicData uri="http://schemas.openxmlformats.org/drawingml/2006/table">
            <a:tbl>
              <a:tblPr>
                <a:effectLst/>
                <a:tableStyleId>{5C22544A-7EE6-4342-B048-85BDC9FD1C3A}</a:tableStyleId>
              </a:tblPr>
              <a:tblGrid>
                <a:gridCol w="7231032">
                  <a:extLst>
                    <a:ext uri="{9D8B030D-6E8A-4147-A177-3AD203B41FA5}">
                      <a16:colId xmlns:a16="http://schemas.microsoft.com/office/drawing/2014/main" val="1031637976"/>
                    </a:ext>
                  </a:extLst>
                </a:gridCol>
                <a:gridCol w="3615516">
                  <a:extLst>
                    <a:ext uri="{9D8B030D-6E8A-4147-A177-3AD203B41FA5}">
                      <a16:colId xmlns:a16="http://schemas.microsoft.com/office/drawing/2014/main" val="655879346"/>
                    </a:ext>
                  </a:extLst>
                </a:gridCol>
              </a:tblGrid>
              <a:tr h="2806700">
                <a:tc gridSpan="2">
                  <a:txBody>
                    <a:bodyPr/>
                    <a:lstStyle/>
                    <a:p>
                      <a:endParaRPr lang="en-US" sz="4000" dirty="0">
                        <a:solidFill>
                          <a:schemeClr val="bg1"/>
                        </a:solidFill>
                        <a:latin typeface="Roboto" panose="02000000000000000000" pitchFamily="2" charset="0"/>
                        <a:ea typeface="Roboto" panose="02000000000000000000" pitchFamily="2" charset="0"/>
                      </a:endParaRPr>
                    </a:p>
                    <a:p>
                      <a:r>
                        <a:rPr lang="en-US" sz="4000" b="0" dirty="0">
                          <a:solidFill>
                            <a:schemeClr val="bg1"/>
                          </a:solidFill>
                          <a:latin typeface="Roboto" panose="02000000000000000000" pitchFamily="2" charset="0"/>
                          <a:ea typeface="Roboto" panose="02000000000000000000" pitchFamily="2" charset="0"/>
                        </a:rPr>
                        <a:t>Update: Management Reform</a:t>
                      </a:r>
                      <a:endParaRPr lang="en-US" sz="4000" b="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12065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chemeClr val="bg1"/>
                        </a:solidFill>
                        <a:latin typeface="Roboto" panose="02000000000000000000" pitchFamily="2" charset="0"/>
                        <a:ea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Roboto" panose="02000000000000000000" pitchFamily="2" charset="0"/>
                          <a:ea typeface="Roboto" panose="02000000000000000000" pitchFamily="2" charset="0"/>
                        </a:rPr>
                        <a:t>CPR Subcommittee</a:t>
                      </a:r>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596900">
                <a:tc>
                  <a:txBody>
                    <a:bodyPr/>
                    <a:lstStyle/>
                    <a:p>
                      <a:endParaRPr lang="en-US" sz="1800" dirty="0">
                        <a:solidFill>
                          <a:schemeClr val="bg1"/>
                        </a:solidFill>
                        <a:latin typeface="Roboto" panose="02000000000000000000" pitchFamily="2" charset="0"/>
                        <a:ea typeface="Roboto" panose="02000000000000000000" pitchFamily="2" charset="0"/>
                      </a:endParaRPr>
                    </a:p>
                    <a:p>
                      <a:r>
                        <a:rPr lang="en-US" sz="1100" dirty="0">
                          <a:solidFill>
                            <a:schemeClr val="bg1"/>
                          </a:solidFill>
                          <a:latin typeface="Roboto" panose="02000000000000000000" pitchFamily="2" charset="0"/>
                          <a:ea typeface="Roboto" panose="02000000000000000000" pitchFamily="2" charset="0"/>
                        </a:rPr>
                        <a:t>Sonja Leighton-Kone</a:t>
                      </a:r>
                    </a:p>
                    <a:p>
                      <a:r>
                        <a:rPr lang="en-US" sz="1100" dirty="0">
                          <a:solidFill>
                            <a:schemeClr val="bg1"/>
                          </a:solidFill>
                          <a:latin typeface="Roboto" panose="02000000000000000000" pitchFamily="2" charset="0"/>
                          <a:ea typeface="Roboto" panose="02000000000000000000" pitchFamily="2" charset="0"/>
                        </a:rPr>
                        <a:t>22</a:t>
                      </a:r>
                      <a:r>
                        <a:rPr lang="en-US" sz="1100" baseline="30000" dirty="0">
                          <a:solidFill>
                            <a:schemeClr val="bg1"/>
                          </a:solidFill>
                          <a:latin typeface="Roboto" panose="02000000000000000000" pitchFamily="2" charset="0"/>
                          <a:ea typeface="Roboto" panose="02000000000000000000" pitchFamily="2" charset="0"/>
                        </a:rPr>
                        <a:t>nd</a:t>
                      </a:r>
                      <a:r>
                        <a:rPr lang="en-US" sz="1100" dirty="0">
                          <a:solidFill>
                            <a:schemeClr val="bg1"/>
                          </a:solidFill>
                          <a:latin typeface="Roboto" panose="02000000000000000000" pitchFamily="2" charset="0"/>
                          <a:ea typeface="Roboto" panose="02000000000000000000" pitchFamily="2" charset="0"/>
                        </a:rPr>
                        <a:t> April 2021</a:t>
                      </a:r>
                      <a:endParaRPr lang="en-US" sz="1100"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noFill/>
                  </a:tcPr>
                </a:tc>
                <a:tc>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11" name="Picture 10">
            <a:extLst>
              <a:ext uri="{FF2B5EF4-FFF2-40B4-BE49-F238E27FC236}">
                <a16:creationId xmlns:a16="http://schemas.microsoft.com/office/drawing/2014/main" id="{8CDA326B-DC27-5640-A0EB-E5E414589984}"/>
              </a:ext>
            </a:extLst>
          </p:cNvPr>
          <p:cNvPicPr>
            <a:picLocks noChangeAspect="1"/>
          </p:cNvPicPr>
          <p:nvPr/>
        </p:nvPicPr>
        <p:blipFill>
          <a:blip r:embed="rId2"/>
          <a:stretch>
            <a:fillRect/>
          </a:stretch>
        </p:blipFill>
        <p:spPr>
          <a:xfrm>
            <a:off x="9930990" y="568960"/>
            <a:ext cx="1587910" cy="1158240"/>
          </a:xfrm>
          <a:prstGeom prst="rect">
            <a:avLst/>
          </a:prstGeom>
        </p:spPr>
      </p:pic>
    </p:spTree>
    <p:extLst>
      <p:ext uri="{BB962C8B-B14F-4D97-AF65-F5344CB8AC3E}">
        <p14:creationId xmlns:p14="http://schemas.microsoft.com/office/powerpoint/2010/main" val="3740732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39814798"/>
              </p:ext>
            </p:extLst>
          </p:nvPr>
        </p:nvGraphicFramePr>
        <p:xfrm>
          <a:off x="0" y="330200"/>
          <a:ext cx="12192000" cy="6509550"/>
        </p:xfrm>
        <a:graphic>
          <a:graphicData uri="http://schemas.openxmlformats.org/drawingml/2006/table">
            <a:tbl>
              <a:tblPr>
                <a:effectLst/>
                <a:tableStyleId>{5C22544A-7EE6-4342-B048-85BDC9FD1C3A}</a:tableStyleId>
              </a:tblPr>
              <a:tblGrid>
                <a:gridCol w="5888724">
                  <a:extLst>
                    <a:ext uri="{9D8B030D-6E8A-4147-A177-3AD203B41FA5}">
                      <a16:colId xmlns:a16="http://schemas.microsoft.com/office/drawing/2014/main" val="3706854953"/>
                    </a:ext>
                  </a:extLst>
                </a:gridCol>
                <a:gridCol w="2156054">
                  <a:extLst>
                    <a:ext uri="{9D8B030D-6E8A-4147-A177-3AD203B41FA5}">
                      <a16:colId xmlns:a16="http://schemas.microsoft.com/office/drawing/2014/main" val="1031637976"/>
                    </a:ext>
                  </a:extLst>
                </a:gridCol>
                <a:gridCol w="4147222">
                  <a:extLst>
                    <a:ext uri="{9D8B030D-6E8A-4147-A177-3AD203B41FA5}">
                      <a16:colId xmlns:a16="http://schemas.microsoft.com/office/drawing/2014/main" val="655879346"/>
                    </a:ext>
                  </a:extLst>
                </a:gridCol>
              </a:tblGrid>
              <a:tr h="558800">
                <a:tc gridSpan="3">
                  <a:txBody>
                    <a:bodyPr/>
                    <a:lstStyle/>
                    <a:p>
                      <a:pPr lvl="1"/>
                      <a:r>
                        <a:rPr lang="en-US" sz="2800" b="0" dirty="0">
                          <a:solidFill>
                            <a:srgbClr val="00B0F0"/>
                          </a:solidFill>
                          <a:latin typeface="Calibri" panose="020F0502020204030204" pitchFamily="34" charset="0"/>
                          <a:ea typeface="Roboto" panose="02000000000000000000" pitchFamily="2" charset="0"/>
                          <a:cs typeface="Calibri" panose="020F0502020204030204" pitchFamily="34" charset="0"/>
                        </a:rPr>
                        <a:t>Next Steps</a:t>
                      </a: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731409">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3"/>
          <a:stretch>
            <a:fillRect/>
          </a:stretch>
        </p:blipFill>
        <p:spPr>
          <a:xfrm>
            <a:off x="11083322" y="6247578"/>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4564286" y="1307388"/>
            <a:ext cx="7496534" cy="4676634"/>
          </a:xfrm>
        </p:spPr>
        <p:txBody>
          <a:bodyPr>
            <a:noAutofit/>
          </a:bodyPr>
          <a:lstStyle/>
          <a:p>
            <a:pPr>
              <a:buSzPct val="101000"/>
            </a:pPr>
            <a:r>
              <a:rPr lang="en-US" sz="1800" dirty="0"/>
              <a:t>The model remains relevant in implementing strategies for effecting change and responding to the crisis faced by the Organization. </a:t>
            </a:r>
          </a:p>
          <a:p>
            <a:pPr>
              <a:buSzPct val="101000"/>
            </a:pPr>
            <a:r>
              <a:rPr lang="en-US" sz="1800" dirty="0"/>
              <a:t>However, UNEP is in a constant state of flux, evolving and adapting, thus new areas of focus are added as others are completed.</a:t>
            </a:r>
          </a:p>
          <a:p>
            <a:pPr>
              <a:buSzPct val="101000"/>
            </a:pPr>
            <a:r>
              <a:rPr lang="en-US" sz="1800" dirty="0"/>
              <a:t>As the organization stabilizes and as part of the Transformation Process, moving forward the five components of the model will be rolled into the Operational Excellence Pillar of UNEP.</a:t>
            </a:r>
          </a:p>
          <a:p>
            <a:pPr>
              <a:buSzPct val="101000"/>
            </a:pPr>
            <a:r>
              <a:rPr lang="en-US" sz="1800" dirty="0"/>
              <a:t>The Operational Excellence Pillar is a larger overarching approach meant to engage all UNEP and is being developed to ensure that operational and administrative mechanisms and systems are in place to support the new MTS. </a:t>
            </a:r>
          </a:p>
          <a:p>
            <a:pPr>
              <a:buSzPct val="101000"/>
            </a:pPr>
            <a:r>
              <a:rPr lang="en-US" sz="1800" dirty="0"/>
              <a:t>Key additional components will include enhancement in HR management systems, UN Common Services initiatives, Management Accountability Framework including Delegations of Authority and the roll out of Enterprise Risk Management as examples.</a:t>
            </a:r>
          </a:p>
          <a:p>
            <a:pPr>
              <a:buSzPct val="101000"/>
            </a:pPr>
            <a:endParaRPr lang="en-US" sz="1800" dirty="0"/>
          </a:p>
          <a:p>
            <a:pPr marL="0" lvl="0" indent="0">
              <a:buNone/>
            </a:pPr>
            <a:r>
              <a:rPr lang="en-US" sz="1800" dirty="0"/>
              <a:t> </a:t>
            </a:r>
          </a:p>
        </p:txBody>
      </p:sp>
      <p:pic>
        <p:nvPicPr>
          <p:cNvPr id="14338" name="Picture 2" descr="1,046 Next Steps Illustrations &amp; Clip Art - iStock">
            <a:extLst>
              <a:ext uri="{FF2B5EF4-FFF2-40B4-BE49-F238E27FC236}">
                <a16:creationId xmlns:a16="http://schemas.microsoft.com/office/drawing/2014/main" id="{E360D155-A486-B948-BD78-B9A0B9F9DC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763" y="1570944"/>
            <a:ext cx="4149523" cy="4149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331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2">
            <a:extLst>
              <a:ext uri="{FF2B5EF4-FFF2-40B4-BE49-F238E27FC236}">
                <a16:creationId xmlns:a16="http://schemas.microsoft.com/office/drawing/2014/main" id="{24D86A9A-BA4B-4DBC-82E4-0AE68ED5737A}"/>
              </a:ext>
            </a:extLst>
          </p:cNvPr>
          <p:cNvGraphicFramePr>
            <a:graphicFrameLocks noGrp="1"/>
          </p:cNvGraphicFramePr>
          <p:nvPr>
            <p:ph idx="1"/>
            <p:extLst>
              <p:ext uri="{D42A27DB-BD31-4B8C-83A1-F6EECF244321}">
                <p14:modId xmlns:p14="http://schemas.microsoft.com/office/powerpoint/2010/main" val="4253182510"/>
              </p:ext>
            </p:extLst>
          </p:nvPr>
        </p:nvGraphicFramePr>
        <p:xfrm>
          <a:off x="4985886" y="231006"/>
          <a:ext cx="6676462" cy="6405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362" name="Picture 2" descr="Winding Road Images | Free Vectors, Stock Photos &amp; PSD">
            <a:extLst>
              <a:ext uri="{FF2B5EF4-FFF2-40B4-BE49-F238E27FC236}">
                <a16:creationId xmlns:a16="http://schemas.microsoft.com/office/drawing/2014/main" id="{6F71A92C-DFC8-AC49-80D4-3056943FAE3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367" y="2510542"/>
            <a:ext cx="4073578" cy="26029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BC87E726-6826-3147-831D-5917C8A7C667}"/>
              </a:ext>
            </a:extLst>
          </p:cNvPr>
          <p:cNvPicPr>
            <a:picLocks noChangeAspect="1"/>
          </p:cNvPicPr>
          <p:nvPr/>
        </p:nvPicPr>
        <p:blipFill>
          <a:blip r:embed="rId9"/>
          <a:stretch>
            <a:fillRect/>
          </a:stretch>
        </p:blipFill>
        <p:spPr>
          <a:xfrm>
            <a:off x="11158894" y="6223819"/>
            <a:ext cx="768350" cy="560444"/>
          </a:xfrm>
          <a:prstGeom prst="rect">
            <a:avLst/>
          </a:prstGeom>
        </p:spPr>
      </p:pic>
      <p:sp>
        <p:nvSpPr>
          <p:cNvPr id="3" name="TextBox 2">
            <a:extLst>
              <a:ext uri="{FF2B5EF4-FFF2-40B4-BE49-F238E27FC236}">
                <a16:creationId xmlns:a16="http://schemas.microsoft.com/office/drawing/2014/main" id="{17CDF1C7-C932-3243-B1A0-A1EBA0C9A27D}"/>
              </a:ext>
            </a:extLst>
          </p:cNvPr>
          <p:cNvSpPr txBox="1"/>
          <p:nvPr/>
        </p:nvSpPr>
        <p:spPr>
          <a:xfrm>
            <a:off x="702767" y="951979"/>
            <a:ext cx="3695178" cy="461665"/>
          </a:xfrm>
          <a:prstGeom prst="rect">
            <a:avLst/>
          </a:prstGeom>
          <a:noFill/>
        </p:spPr>
        <p:txBody>
          <a:bodyPr wrap="square" rtlCol="0">
            <a:spAutoFit/>
          </a:bodyPr>
          <a:lstStyle/>
          <a:p>
            <a:r>
              <a:rPr lang="en-US" sz="2400" b="1" dirty="0">
                <a:solidFill>
                  <a:srgbClr val="00B0F0"/>
                </a:solidFill>
              </a:rPr>
              <a:t>MTS Readiness– Priorities</a:t>
            </a:r>
            <a:endParaRPr lang="en-US" sz="2400" dirty="0">
              <a:solidFill>
                <a:srgbClr val="00B0F0"/>
              </a:solidFill>
            </a:endParaRPr>
          </a:p>
        </p:txBody>
      </p:sp>
    </p:spTree>
    <p:extLst>
      <p:ext uri="{BB962C8B-B14F-4D97-AF65-F5344CB8AC3E}">
        <p14:creationId xmlns:p14="http://schemas.microsoft.com/office/powerpoint/2010/main" val="464684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1718497421"/>
              </p:ext>
            </p:extLst>
          </p:nvPr>
        </p:nvGraphicFramePr>
        <p:xfrm>
          <a:off x="0" y="330200"/>
          <a:ext cx="12348000" cy="6406585"/>
        </p:xfrm>
        <a:graphic>
          <a:graphicData uri="http://schemas.openxmlformats.org/drawingml/2006/table">
            <a:tbl>
              <a:tblPr>
                <a:effectLst/>
                <a:tableStyleId>{5C22544A-7EE6-4342-B048-85BDC9FD1C3A}</a:tableStyleId>
              </a:tblPr>
              <a:tblGrid>
                <a:gridCol w="8232000">
                  <a:extLst>
                    <a:ext uri="{9D8B030D-6E8A-4147-A177-3AD203B41FA5}">
                      <a16:colId xmlns:a16="http://schemas.microsoft.com/office/drawing/2014/main" val="1031637976"/>
                    </a:ext>
                  </a:extLst>
                </a:gridCol>
                <a:gridCol w="4116000">
                  <a:extLst>
                    <a:ext uri="{9D8B030D-6E8A-4147-A177-3AD203B41FA5}">
                      <a16:colId xmlns:a16="http://schemas.microsoft.com/office/drawing/2014/main" val="655879346"/>
                    </a:ext>
                  </a:extLst>
                </a:gridCol>
              </a:tblGrid>
              <a:tr h="558800">
                <a:tc gridSpan="2">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658309">
                <a:tc gridSpan="2">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335895">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dirty="0"/>
                        <a:t>“</a:t>
                      </a:r>
                      <a:r>
                        <a:rPr lang="en-US" sz="1800" i="1" dirty="0"/>
                        <a:t>A tree with strong roots laughs at the storms</a:t>
                      </a:r>
                      <a:r>
                        <a:rPr lang="en-US" sz="1800" dirty="0"/>
                        <a:t>” Malay Proverb</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8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79150" y="6074741"/>
            <a:ext cx="768350" cy="560444"/>
          </a:xfrm>
          <a:prstGeom prst="rect">
            <a:avLst/>
          </a:prstGeom>
        </p:spPr>
      </p:pic>
      <p:pic>
        <p:nvPicPr>
          <p:cNvPr id="5" name="Picture 2" descr="Ancient tree of life logo stock illustration. Illustration of background -  150993624">
            <a:extLst>
              <a:ext uri="{FF2B5EF4-FFF2-40B4-BE49-F238E27FC236}">
                <a16:creationId xmlns:a16="http://schemas.microsoft.com/office/drawing/2014/main" id="{2BB0C40E-C4D9-A84E-9D24-F75777EB54C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5537"/>
          <a:stretch/>
        </p:blipFill>
        <p:spPr bwMode="auto">
          <a:xfrm>
            <a:off x="6886937" y="1613462"/>
            <a:ext cx="4203945" cy="4191242"/>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878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B9F0699-3CE1-D04B-89C8-A1562B187862}"/>
              </a:ext>
            </a:extLst>
          </p:cNvPr>
          <p:cNvGraphicFramePr>
            <a:graphicFrameLocks noGrp="1"/>
          </p:cNvGraphicFramePr>
          <p:nvPr>
            <p:extLst>
              <p:ext uri="{D42A27DB-BD31-4B8C-83A1-F6EECF244321}">
                <p14:modId xmlns:p14="http://schemas.microsoft.com/office/powerpoint/2010/main" val="3326391890"/>
              </p:ext>
            </p:extLst>
          </p:nvPr>
        </p:nvGraphicFramePr>
        <p:xfrm>
          <a:off x="673100" y="568960"/>
          <a:ext cx="10845800" cy="5738144"/>
        </p:xfrm>
        <a:graphic>
          <a:graphicData uri="http://schemas.openxmlformats.org/drawingml/2006/table">
            <a:tbl>
              <a:tblPr>
                <a:effectLst/>
                <a:tableStyleId>{5C22544A-7EE6-4342-B048-85BDC9FD1C3A}</a:tableStyleId>
              </a:tblPr>
              <a:tblGrid>
                <a:gridCol w="7230533">
                  <a:extLst>
                    <a:ext uri="{9D8B030D-6E8A-4147-A177-3AD203B41FA5}">
                      <a16:colId xmlns:a16="http://schemas.microsoft.com/office/drawing/2014/main" val="1031637976"/>
                    </a:ext>
                  </a:extLst>
                </a:gridCol>
                <a:gridCol w="3615267">
                  <a:extLst>
                    <a:ext uri="{9D8B030D-6E8A-4147-A177-3AD203B41FA5}">
                      <a16:colId xmlns:a16="http://schemas.microsoft.com/office/drawing/2014/main" val="655879346"/>
                    </a:ext>
                  </a:extLst>
                </a:gridCol>
              </a:tblGrid>
              <a:tr h="3405543">
                <a:tc gridSpan="2">
                  <a:txBody>
                    <a:bodyPr/>
                    <a:lstStyle/>
                    <a:p>
                      <a:r>
                        <a:rPr lang="en-US" sz="4000" dirty="0">
                          <a:solidFill>
                            <a:schemeClr val="bg1"/>
                          </a:solidFill>
                          <a:latin typeface="Roboto Regular" pitchFamily="2" charset="0"/>
                          <a:ea typeface="Roboto Regular" pitchFamily="2" charset="0"/>
                        </a:rPr>
                        <a:t>Thank you</a:t>
                      </a:r>
                      <a:endParaRPr lang="en-US" sz="4000" b="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146392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Roboto" panose="02000000000000000000" pitchFamily="2" charset="0"/>
                          <a:ea typeface="Roboto" panose="02000000000000000000" pitchFamily="2" charset="0"/>
                        </a:rPr>
                        <a:t>Sonja Leighton-Kone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Roboto" panose="02000000000000000000" pitchFamily="2" charset="0"/>
                          <a:ea typeface="Roboto" panose="02000000000000000000" pitchFamily="2" charset="0"/>
                        </a:rPr>
                        <a:t>Director, Corporate Services Division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solidFill>
                            <a:schemeClr val="bg1"/>
                          </a:solidFill>
                          <a:latin typeface="Roboto" panose="02000000000000000000" pitchFamily="2" charset="0"/>
                          <a:ea typeface="Roboto" panose="02000000000000000000" pitchFamily="2" charset="0"/>
                        </a:rPr>
                        <a:t>Sonja.Leighton-Kone@un.org</a:t>
                      </a:r>
                      <a:endParaRPr lang="en-US" dirty="0">
                        <a:solidFill>
                          <a:schemeClr val="bg1"/>
                        </a:solidFill>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0615">
                <a:tc>
                  <a:txBody>
                    <a:bodyPr/>
                    <a:lstStyle/>
                    <a:p>
                      <a:endParaRPr lang="en-US" sz="1800" dirty="0">
                        <a:solidFill>
                          <a:schemeClr val="bg1"/>
                        </a:solidFill>
                        <a:latin typeface="Roboto" panose="02000000000000000000" pitchFamily="2" charset="0"/>
                        <a:ea typeface="Roboto" panose="02000000000000000000" pitchFamily="2" charset="0"/>
                      </a:endParaRPr>
                    </a:p>
                    <a:p>
                      <a:r>
                        <a:rPr lang="en-US" sz="1100" dirty="0">
                          <a:solidFill>
                            <a:schemeClr val="bg1"/>
                          </a:solidFill>
                          <a:latin typeface="Roboto" panose="02000000000000000000" pitchFamily="2" charset="0"/>
                          <a:ea typeface="Roboto" panose="02000000000000000000" pitchFamily="2" charset="0"/>
                        </a:rPr>
                        <a:t>United Nations Avenue, Gigiri</a:t>
                      </a:r>
                    </a:p>
                    <a:p>
                      <a:r>
                        <a:rPr lang="en-US" sz="1100" dirty="0">
                          <a:solidFill>
                            <a:schemeClr val="bg1"/>
                          </a:solidFill>
                          <a:latin typeface="Roboto" panose="02000000000000000000" pitchFamily="2" charset="0"/>
                          <a:ea typeface="Roboto" panose="02000000000000000000" pitchFamily="2" charset="0"/>
                        </a:rPr>
                        <a:t>PO Box 30552 – 00100 GPO Nairobi, Kenya</a:t>
                      </a:r>
                    </a:p>
                    <a:p>
                      <a:endParaRPr lang="en-US" sz="1100" dirty="0">
                        <a:solidFill>
                          <a:schemeClr val="bg1"/>
                        </a:solidFill>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mpd="sng">
                      <a:noFill/>
                    </a:lnB>
                    <a:noFill/>
                  </a:tcPr>
                </a:tc>
                <a:tc>
                  <a:txBody>
                    <a:bodyPr/>
                    <a:lstStyle/>
                    <a:p>
                      <a:pPr algn="r"/>
                      <a:r>
                        <a:rPr lang="en-US" sz="2400" dirty="0" err="1">
                          <a:solidFill>
                            <a:schemeClr val="bg1"/>
                          </a:solidFill>
                          <a:latin typeface="Roboto" panose="02000000000000000000" pitchFamily="2" charset="0"/>
                          <a:ea typeface="Roboto" panose="02000000000000000000" pitchFamily="2" charset="0"/>
                        </a:rPr>
                        <a:t>www.unep.org</a:t>
                      </a:r>
                      <a:endParaRPr lang="en-US" sz="2400" dirty="0">
                        <a:solidFill>
                          <a:schemeClr val="bg1"/>
                        </a:solidFill>
                        <a:latin typeface="Roboto" panose="02000000000000000000" pitchFamily="2" charset="0"/>
                        <a:ea typeface="Roboto" panose="02000000000000000000" pitchFamily="2" charset="0"/>
                      </a:endParaRPr>
                    </a:p>
                  </a:txBody>
                  <a:tcPr anchor="ctr">
                    <a:lnL w="12700" cmpd="sng">
                      <a:noFill/>
                    </a:lnL>
                    <a:lnR w="12700" cmpd="sng">
                      <a:noFill/>
                    </a:lnR>
                    <a:lnT w="12700" cap="flat" cmpd="sng" algn="ctr">
                      <a:solidFill>
                        <a:schemeClr val="bg1"/>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5" name="Picture 4">
            <a:extLst>
              <a:ext uri="{FF2B5EF4-FFF2-40B4-BE49-F238E27FC236}">
                <a16:creationId xmlns:a16="http://schemas.microsoft.com/office/drawing/2014/main" id="{D8DEA340-FA27-CA4A-9DFF-98CD3F9921EA}"/>
              </a:ext>
            </a:extLst>
          </p:cNvPr>
          <p:cNvPicPr>
            <a:picLocks noChangeAspect="1"/>
          </p:cNvPicPr>
          <p:nvPr/>
        </p:nvPicPr>
        <p:blipFill>
          <a:blip r:embed="rId3"/>
          <a:stretch>
            <a:fillRect/>
          </a:stretch>
        </p:blipFill>
        <p:spPr>
          <a:xfrm>
            <a:off x="9930990" y="568960"/>
            <a:ext cx="1587910" cy="1158240"/>
          </a:xfrm>
          <a:prstGeom prst="rect">
            <a:avLst/>
          </a:prstGeom>
        </p:spPr>
      </p:pic>
    </p:spTree>
    <p:extLst>
      <p:ext uri="{BB962C8B-B14F-4D97-AF65-F5344CB8AC3E}">
        <p14:creationId xmlns:p14="http://schemas.microsoft.com/office/powerpoint/2010/main" val="3916732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3561547781"/>
              </p:ext>
            </p:extLst>
          </p:nvPr>
        </p:nvGraphicFramePr>
        <p:xfrm>
          <a:off x="48228" y="165313"/>
          <a:ext cx="12095544" cy="6756559"/>
        </p:xfrm>
        <a:graphic>
          <a:graphicData uri="http://schemas.openxmlformats.org/drawingml/2006/table">
            <a:tbl>
              <a:tblPr>
                <a:effectLst/>
                <a:tableStyleId>{5C22544A-7EE6-4342-B048-85BDC9FD1C3A}</a:tableStyleId>
              </a:tblPr>
              <a:tblGrid>
                <a:gridCol w="5842136">
                  <a:extLst>
                    <a:ext uri="{9D8B030D-6E8A-4147-A177-3AD203B41FA5}">
                      <a16:colId xmlns:a16="http://schemas.microsoft.com/office/drawing/2014/main" val="3706854953"/>
                    </a:ext>
                  </a:extLst>
                </a:gridCol>
                <a:gridCol w="2138996">
                  <a:extLst>
                    <a:ext uri="{9D8B030D-6E8A-4147-A177-3AD203B41FA5}">
                      <a16:colId xmlns:a16="http://schemas.microsoft.com/office/drawing/2014/main" val="1031637976"/>
                    </a:ext>
                  </a:extLst>
                </a:gridCol>
                <a:gridCol w="4114412">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Back-to-Basics: Foundational Management Strategy for UNEP</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Roboto" panose="02000000000000000000" pitchFamily="2" charset="0"/>
                          <a:ea typeface="Roboto" panose="02000000000000000000" pitchFamily="2" charset="0"/>
                        </a:rPr>
                        <a:t>Implementing the Five Lines of Defense</a:t>
                      </a:r>
                    </a:p>
                    <a:p>
                      <a:pPr lvl="1"/>
                      <a:endParaRPr lang="en-US" sz="2800" b="1"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318018">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90724" y="6247578"/>
            <a:ext cx="768350" cy="560444"/>
          </a:xfrm>
          <a:prstGeom prst="rect">
            <a:avLst/>
          </a:prstGeom>
        </p:spPr>
      </p:pic>
      <p:pic>
        <p:nvPicPr>
          <p:cNvPr id="10244" name="Picture 4" descr="Trabajo en grupo png 1 » PNG Image">
            <a:extLst>
              <a:ext uri="{FF2B5EF4-FFF2-40B4-BE49-F238E27FC236}">
                <a16:creationId xmlns:a16="http://schemas.microsoft.com/office/drawing/2014/main" id="{38F7E679-7632-C047-9F10-668D89186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955" y="2529150"/>
            <a:ext cx="3780420" cy="27231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52B2F98-06D7-1948-A82E-21D4751311EE}"/>
              </a:ext>
            </a:extLst>
          </p:cNvPr>
          <p:cNvSpPr txBox="1"/>
          <p:nvPr/>
        </p:nvSpPr>
        <p:spPr>
          <a:xfrm>
            <a:off x="5165890" y="1819083"/>
            <a:ext cx="6767610" cy="4247317"/>
          </a:xfrm>
          <a:prstGeom prst="rect">
            <a:avLst/>
          </a:prstGeom>
          <a:noFill/>
        </p:spPr>
        <p:txBody>
          <a:bodyPr wrap="square" rtlCol="0">
            <a:spAutoFit/>
          </a:bodyPr>
          <a:lstStyle/>
          <a:p>
            <a:pPr marL="285750" indent="-285750">
              <a:buFont typeface="Arial" panose="020B0604020202020204" pitchFamily="34" charset="0"/>
              <a:buChar char="•"/>
            </a:pPr>
            <a:r>
              <a:rPr lang="en-US" dirty="0"/>
              <a:t>The strategy is a multi-tiered approach with the objective of confirming that sound management and administration practices are in place.</a:t>
            </a:r>
          </a:p>
          <a:p>
            <a:endParaRPr lang="en-US" dirty="0"/>
          </a:p>
          <a:p>
            <a:pPr marL="285750" indent="-285750">
              <a:buFont typeface="Arial" panose="020B0604020202020204" pitchFamily="34" charset="0"/>
              <a:buChar char="•"/>
            </a:pPr>
            <a:r>
              <a:rPr lang="en-US" dirty="0"/>
              <a:t> UNEP is addressing management reform and improving </a:t>
            </a:r>
            <a:r>
              <a:rPr lang="en-US" dirty="0" err="1"/>
              <a:t>programme</a:t>
            </a:r>
            <a:r>
              <a:rPr lang="en-US" dirty="0"/>
              <a:t> delivery by ensuring that clear systems and frameworks are in place for the organization to deliver on its mandate and to regain its foothold in leading the global environment agenda. </a:t>
            </a:r>
          </a:p>
          <a:p>
            <a:endParaRPr lang="en-US" dirty="0"/>
          </a:p>
          <a:p>
            <a:pPr marL="285750" indent="-285750">
              <a:buFont typeface="Arial" panose="020B0604020202020204" pitchFamily="34" charset="0"/>
              <a:buChar char="•"/>
            </a:pPr>
            <a:r>
              <a:rPr lang="en-US" dirty="0">
                <a:solidFill>
                  <a:schemeClr val="dk1"/>
                </a:solidFill>
              </a:rPr>
              <a:t>The five lines of defense is a multi-dimensional approach built on a solid management foundation </a:t>
            </a:r>
            <a:r>
              <a:rPr lang="en-US" dirty="0"/>
              <a:t>in order to strengthen and put in place control and oversight mechanisms that support the achievement of excellence in processes and operations </a:t>
            </a:r>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23774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865E-20D9-A443-A66B-BA1759841931}"/>
              </a:ext>
            </a:extLst>
          </p:cNvPr>
          <p:cNvSpPr>
            <a:spLocks noGrp="1"/>
          </p:cNvSpPr>
          <p:nvPr>
            <p:ph type="title"/>
          </p:nvPr>
        </p:nvSpPr>
        <p:spPr>
          <a:xfrm>
            <a:off x="312998" y="237756"/>
            <a:ext cx="10515600" cy="476963"/>
          </a:xfrm>
        </p:spPr>
        <p:txBody>
          <a:bodyPr>
            <a:noAutofit/>
          </a:bodyPr>
          <a:lstStyle/>
          <a:p>
            <a:r>
              <a:rPr lang="en-US" sz="3200" b="1" dirty="0">
                <a:solidFill>
                  <a:srgbClr val="00B0F0"/>
                </a:solidFill>
              </a:rPr>
              <a:t>UNEP’s 5 Lines of Defense at a glance</a:t>
            </a:r>
          </a:p>
        </p:txBody>
      </p:sp>
      <p:sp>
        <p:nvSpPr>
          <p:cNvPr id="7" name="Round Diagonal Corner Rectangle 6">
            <a:extLst>
              <a:ext uri="{FF2B5EF4-FFF2-40B4-BE49-F238E27FC236}">
                <a16:creationId xmlns:a16="http://schemas.microsoft.com/office/drawing/2014/main" id="{7526F655-7274-2548-9485-8D85FD42CD89}"/>
              </a:ext>
            </a:extLst>
          </p:cNvPr>
          <p:cNvSpPr/>
          <p:nvPr/>
        </p:nvSpPr>
        <p:spPr>
          <a:xfrm>
            <a:off x="637670" y="1704732"/>
            <a:ext cx="1730264" cy="2647349"/>
          </a:xfrm>
          <a:prstGeom prst="round2Diag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5BD5BFD-77D0-9844-AA4E-095ECC5944BA}"/>
              </a:ext>
            </a:extLst>
          </p:cNvPr>
          <p:cNvSpPr txBox="1"/>
          <p:nvPr/>
        </p:nvSpPr>
        <p:spPr>
          <a:xfrm>
            <a:off x="697624" y="1856214"/>
            <a:ext cx="1769716" cy="338554"/>
          </a:xfrm>
          <a:prstGeom prst="rect">
            <a:avLst/>
          </a:prstGeom>
          <a:noFill/>
        </p:spPr>
        <p:txBody>
          <a:bodyPr wrap="square" rtlCol="0">
            <a:spAutoFit/>
          </a:bodyPr>
          <a:lstStyle/>
          <a:p>
            <a:r>
              <a:rPr lang="en-US" sz="1600" b="1" dirty="0"/>
              <a:t>1</a:t>
            </a:r>
            <a:r>
              <a:rPr lang="en-US" sz="1600" b="1" baseline="30000" dirty="0"/>
              <a:t>st</a:t>
            </a:r>
            <a:r>
              <a:rPr lang="en-US" sz="1600" b="1" dirty="0"/>
              <a:t> Line of Defense</a:t>
            </a:r>
          </a:p>
        </p:txBody>
      </p:sp>
      <p:sp>
        <p:nvSpPr>
          <p:cNvPr id="20" name="Rectangle 19">
            <a:extLst>
              <a:ext uri="{FF2B5EF4-FFF2-40B4-BE49-F238E27FC236}">
                <a16:creationId xmlns:a16="http://schemas.microsoft.com/office/drawing/2014/main" id="{839216F0-E9AF-6745-8AA3-DC528B333508}"/>
              </a:ext>
            </a:extLst>
          </p:cNvPr>
          <p:cNvSpPr/>
          <p:nvPr/>
        </p:nvSpPr>
        <p:spPr>
          <a:xfrm>
            <a:off x="697624" y="2564396"/>
            <a:ext cx="1579240" cy="97728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Re-establishing Management Tone at the Top</a:t>
            </a:r>
          </a:p>
        </p:txBody>
      </p:sp>
      <p:sp>
        <p:nvSpPr>
          <p:cNvPr id="39" name="Round Diagonal Corner Rectangle 38">
            <a:extLst>
              <a:ext uri="{FF2B5EF4-FFF2-40B4-BE49-F238E27FC236}">
                <a16:creationId xmlns:a16="http://schemas.microsoft.com/office/drawing/2014/main" id="{32A94DDE-38EC-5C44-806B-552D62E470BF}"/>
              </a:ext>
            </a:extLst>
          </p:cNvPr>
          <p:cNvSpPr/>
          <p:nvPr/>
        </p:nvSpPr>
        <p:spPr>
          <a:xfrm>
            <a:off x="2763251" y="1603594"/>
            <a:ext cx="1769716" cy="2748487"/>
          </a:xfrm>
          <a:prstGeom prst="round2Diag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8B7F78F-9190-3F45-865D-FA804BB9E695}"/>
              </a:ext>
            </a:extLst>
          </p:cNvPr>
          <p:cNvSpPr txBox="1"/>
          <p:nvPr/>
        </p:nvSpPr>
        <p:spPr>
          <a:xfrm>
            <a:off x="2764208" y="1843727"/>
            <a:ext cx="1804397" cy="338554"/>
          </a:xfrm>
          <a:prstGeom prst="rect">
            <a:avLst/>
          </a:prstGeom>
          <a:noFill/>
        </p:spPr>
        <p:txBody>
          <a:bodyPr wrap="square" rtlCol="0">
            <a:spAutoFit/>
          </a:bodyPr>
          <a:lstStyle/>
          <a:p>
            <a:r>
              <a:rPr lang="en-US" sz="1600" b="1" dirty="0"/>
              <a:t>2</a:t>
            </a:r>
            <a:r>
              <a:rPr lang="en-US" sz="1600" b="1" baseline="30000" dirty="0"/>
              <a:t>nd</a:t>
            </a:r>
            <a:r>
              <a:rPr lang="en-US" sz="1600" b="1" dirty="0"/>
              <a:t> Line of Defense</a:t>
            </a:r>
          </a:p>
        </p:txBody>
      </p:sp>
      <p:sp>
        <p:nvSpPr>
          <p:cNvPr id="42" name="Round Diagonal Corner Rectangle 41">
            <a:extLst>
              <a:ext uri="{FF2B5EF4-FFF2-40B4-BE49-F238E27FC236}">
                <a16:creationId xmlns:a16="http://schemas.microsoft.com/office/drawing/2014/main" id="{E8E63E98-C9B1-554F-BFDB-8FF833624223}"/>
              </a:ext>
            </a:extLst>
          </p:cNvPr>
          <p:cNvSpPr/>
          <p:nvPr/>
        </p:nvSpPr>
        <p:spPr>
          <a:xfrm>
            <a:off x="4869766" y="1591136"/>
            <a:ext cx="1804397" cy="2748487"/>
          </a:xfrm>
          <a:prstGeom prst="round2DiagRect">
            <a:avLst/>
          </a:prstGeom>
          <a:solidFill>
            <a:schemeClr val="accent1">
              <a:lumMod val="20000"/>
              <a:lumOff val="80000"/>
            </a:schemeClr>
          </a:solidFill>
          <a:ln>
            <a:solidFill>
              <a:schemeClr val="tx1">
                <a:lumMod val="95000"/>
                <a:lumOff val="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81A7D3B2-C3D6-5944-906B-04BFE6CD472A}"/>
              </a:ext>
            </a:extLst>
          </p:cNvPr>
          <p:cNvSpPr txBox="1"/>
          <p:nvPr/>
        </p:nvSpPr>
        <p:spPr>
          <a:xfrm>
            <a:off x="4928284" y="1813867"/>
            <a:ext cx="1804396" cy="338554"/>
          </a:xfrm>
          <a:prstGeom prst="rect">
            <a:avLst/>
          </a:prstGeom>
          <a:noFill/>
        </p:spPr>
        <p:txBody>
          <a:bodyPr wrap="square" rtlCol="0">
            <a:spAutoFit/>
          </a:bodyPr>
          <a:lstStyle/>
          <a:p>
            <a:r>
              <a:rPr lang="en-US" sz="1600" b="1" dirty="0"/>
              <a:t>3</a:t>
            </a:r>
            <a:r>
              <a:rPr lang="en-US" sz="1600" b="1" baseline="30000" dirty="0"/>
              <a:t>rd</a:t>
            </a:r>
            <a:r>
              <a:rPr lang="en-US" sz="1600" b="1" dirty="0"/>
              <a:t> Line of Defense</a:t>
            </a:r>
          </a:p>
        </p:txBody>
      </p:sp>
      <p:sp>
        <p:nvSpPr>
          <p:cNvPr id="44" name="TextBox 43">
            <a:extLst>
              <a:ext uri="{FF2B5EF4-FFF2-40B4-BE49-F238E27FC236}">
                <a16:creationId xmlns:a16="http://schemas.microsoft.com/office/drawing/2014/main" id="{C189F9AE-80F7-144E-BD48-286D9FA1C151}"/>
              </a:ext>
            </a:extLst>
          </p:cNvPr>
          <p:cNvSpPr txBox="1"/>
          <p:nvPr/>
        </p:nvSpPr>
        <p:spPr>
          <a:xfrm>
            <a:off x="5020182" y="2371654"/>
            <a:ext cx="1437088" cy="1815882"/>
          </a:xfrm>
          <a:prstGeom prst="rect">
            <a:avLst/>
          </a:prstGeom>
          <a:solidFill>
            <a:schemeClr val="accent1">
              <a:lumMod val="75000"/>
            </a:schemeClr>
          </a:solidFill>
          <a:ln>
            <a:solidFill>
              <a:schemeClr val="accent1">
                <a:lumMod val="75000"/>
              </a:schemeClr>
            </a:solidFill>
          </a:ln>
        </p:spPr>
        <p:txBody>
          <a:bodyPr wrap="square" rtlCol="0">
            <a:spAutoFit/>
          </a:bodyPr>
          <a:lstStyle/>
          <a:p>
            <a:r>
              <a:rPr lang="en-US" sz="1600" dirty="0">
                <a:solidFill>
                  <a:schemeClr val="bg1"/>
                </a:solidFill>
              </a:rPr>
              <a:t>Benchmarking best practices internally across UN agencies and the public sector </a:t>
            </a:r>
          </a:p>
        </p:txBody>
      </p:sp>
      <p:sp>
        <p:nvSpPr>
          <p:cNvPr id="45" name="Rectangle 44">
            <a:extLst>
              <a:ext uri="{FF2B5EF4-FFF2-40B4-BE49-F238E27FC236}">
                <a16:creationId xmlns:a16="http://schemas.microsoft.com/office/drawing/2014/main" id="{912F4CD8-AD67-D043-8FBE-378A0458253E}"/>
              </a:ext>
            </a:extLst>
          </p:cNvPr>
          <p:cNvSpPr/>
          <p:nvPr/>
        </p:nvSpPr>
        <p:spPr>
          <a:xfrm>
            <a:off x="2865998" y="2395591"/>
            <a:ext cx="1524609" cy="168162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Re-sensitizing and Training  Staff on their role as Gatekeepers and custodians </a:t>
            </a:r>
          </a:p>
        </p:txBody>
      </p:sp>
      <p:sp>
        <p:nvSpPr>
          <p:cNvPr id="46" name="Round Diagonal Corner Rectangle 45">
            <a:extLst>
              <a:ext uri="{FF2B5EF4-FFF2-40B4-BE49-F238E27FC236}">
                <a16:creationId xmlns:a16="http://schemas.microsoft.com/office/drawing/2014/main" id="{934A4639-482C-2549-BC4F-8C908B9B620A}"/>
              </a:ext>
            </a:extLst>
          </p:cNvPr>
          <p:cNvSpPr/>
          <p:nvPr/>
        </p:nvSpPr>
        <p:spPr>
          <a:xfrm>
            <a:off x="7009487" y="1621218"/>
            <a:ext cx="1804396" cy="2718405"/>
          </a:xfrm>
          <a:prstGeom prst="round2Diag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11CCC6B-7327-804A-A7A4-2102CF9DB7F6}"/>
              </a:ext>
            </a:extLst>
          </p:cNvPr>
          <p:cNvSpPr txBox="1"/>
          <p:nvPr/>
        </p:nvSpPr>
        <p:spPr>
          <a:xfrm>
            <a:off x="7109819" y="1733103"/>
            <a:ext cx="1755611" cy="338554"/>
          </a:xfrm>
          <a:prstGeom prst="rect">
            <a:avLst/>
          </a:prstGeom>
          <a:noFill/>
        </p:spPr>
        <p:txBody>
          <a:bodyPr wrap="square" rtlCol="0">
            <a:spAutoFit/>
          </a:bodyPr>
          <a:lstStyle/>
          <a:p>
            <a:r>
              <a:rPr lang="en-US" sz="1600" b="1" dirty="0"/>
              <a:t>4</a:t>
            </a:r>
            <a:r>
              <a:rPr lang="en-US" sz="1600" b="1" baseline="30000" dirty="0"/>
              <a:t>th</a:t>
            </a:r>
            <a:r>
              <a:rPr lang="en-US" sz="1600" b="1" dirty="0"/>
              <a:t> Line of Defense</a:t>
            </a:r>
          </a:p>
        </p:txBody>
      </p:sp>
      <p:sp>
        <p:nvSpPr>
          <p:cNvPr id="50" name="Rectangle 49">
            <a:extLst>
              <a:ext uri="{FF2B5EF4-FFF2-40B4-BE49-F238E27FC236}">
                <a16:creationId xmlns:a16="http://schemas.microsoft.com/office/drawing/2014/main" id="{F967C337-6074-9C4E-B38E-4A2F65D9D66C}"/>
              </a:ext>
            </a:extLst>
          </p:cNvPr>
          <p:cNvSpPr/>
          <p:nvPr/>
        </p:nvSpPr>
        <p:spPr>
          <a:xfrm>
            <a:off x="7173170" y="2182281"/>
            <a:ext cx="1460619" cy="162452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0B83461C-633D-3746-8410-4ACBA84D3DFB}"/>
              </a:ext>
            </a:extLst>
          </p:cNvPr>
          <p:cNvSpPr txBox="1"/>
          <p:nvPr/>
        </p:nvSpPr>
        <p:spPr>
          <a:xfrm>
            <a:off x="7201988" y="2259088"/>
            <a:ext cx="1521848" cy="1569660"/>
          </a:xfrm>
          <a:prstGeom prst="rect">
            <a:avLst/>
          </a:prstGeom>
          <a:noFill/>
        </p:spPr>
        <p:txBody>
          <a:bodyPr wrap="square" rtlCol="0">
            <a:spAutoFit/>
          </a:bodyPr>
          <a:lstStyle/>
          <a:p>
            <a:r>
              <a:rPr lang="en-US" sz="1600" b="1" dirty="0">
                <a:solidFill>
                  <a:schemeClr val="bg1"/>
                </a:solidFill>
              </a:rPr>
              <a:t>Partnering with Auditors and </a:t>
            </a:r>
            <a:r>
              <a:rPr lang="en-US" sz="1600" dirty="0">
                <a:solidFill>
                  <a:schemeClr val="bg1"/>
                </a:solidFill>
              </a:rPr>
              <a:t>Evaluation</a:t>
            </a:r>
            <a:r>
              <a:rPr lang="en-US" sz="1600" b="1" dirty="0">
                <a:solidFill>
                  <a:schemeClr val="bg1"/>
                </a:solidFill>
              </a:rPr>
              <a:t> Office to benefit from an external view</a:t>
            </a:r>
          </a:p>
        </p:txBody>
      </p:sp>
      <p:sp>
        <p:nvSpPr>
          <p:cNvPr id="52" name="Round Diagonal Corner Rectangle 51">
            <a:extLst>
              <a:ext uri="{FF2B5EF4-FFF2-40B4-BE49-F238E27FC236}">
                <a16:creationId xmlns:a16="http://schemas.microsoft.com/office/drawing/2014/main" id="{5CCC8088-AB54-414C-B2FB-CB36DBB7904D}"/>
              </a:ext>
            </a:extLst>
          </p:cNvPr>
          <p:cNvSpPr/>
          <p:nvPr/>
        </p:nvSpPr>
        <p:spPr>
          <a:xfrm>
            <a:off x="9216056" y="1612410"/>
            <a:ext cx="1804395" cy="2718405"/>
          </a:xfrm>
          <a:prstGeom prst="round2DiagRect">
            <a:avLst/>
          </a:prstGeom>
          <a:solidFill>
            <a:schemeClr val="accent1">
              <a:lumMod val="20000"/>
              <a:lumOff val="80000"/>
            </a:schemeClr>
          </a:solidFill>
          <a:ln>
            <a:solidFill>
              <a:schemeClr val="tx1">
                <a:lumMod val="95000"/>
                <a:lumOff val="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BEB6096-860E-5941-AEB9-6967F1DBA81D}"/>
              </a:ext>
            </a:extLst>
          </p:cNvPr>
          <p:cNvSpPr txBox="1"/>
          <p:nvPr/>
        </p:nvSpPr>
        <p:spPr>
          <a:xfrm>
            <a:off x="9267603" y="1795040"/>
            <a:ext cx="1752848" cy="338554"/>
          </a:xfrm>
          <a:prstGeom prst="rect">
            <a:avLst/>
          </a:prstGeom>
          <a:noFill/>
        </p:spPr>
        <p:txBody>
          <a:bodyPr wrap="square" rtlCol="0">
            <a:spAutoFit/>
          </a:bodyPr>
          <a:lstStyle/>
          <a:p>
            <a:r>
              <a:rPr lang="en-US" sz="1600" b="1" dirty="0"/>
              <a:t>5</a:t>
            </a:r>
            <a:r>
              <a:rPr lang="en-US" sz="1600" b="1" baseline="30000" dirty="0"/>
              <a:t>th</a:t>
            </a:r>
            <a:r>
              <a:rPr lang="en-US" sz="1600" b="1" dirty="0"/>
              <a:t> Line of Defense</a:t>
            </a:r>
          </a:p>
        </p:txBody>
      </p:sp>
      <p:sp>
        <p:nvSpPr>
          <p:cNvPr id="55" name="Rectangle 54">
            <a:extLst>
              <a:ext uri="{FF2B5EF4-FFF2-40B4-BE49-F238E27FC236}">
                <a16:creationId xmlns:a16="http://schemas.microsoft.com/office/drawing/2014/main" id="{1FBEF4A4-D692-5442-869F-641EAA0EACBB}"/>
              </a:ext>
            </a:extLst>
          </p:cNvPr>
          <p:cNvSpPr/>
          <p:nvPr/>
        </p:nvSpPr>
        <p:spPr>
          <a:xfrm>
            <a:off x="9349878" y="2220017"/>
            <a:ext cx="1488361" cy="184621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7" name="TextBox 56">
            <a:extLst>
              <a:ext uri="{FF2B5EF4-FFF2-40B4-BE49-F238E27FC236}">
                <a16:creationId xmlns:a16="http://schemas.microsoft.com/office/drawing/2014/main" id="{EDEA505D-136E-8545-8EEF-63612372659A}"/>
              </a:ext>
            </a:extLst>
          </p:cNvPr>
          <p:cNvSpPr txBox="1"/>
          <p:nvPr/>
        </p:nvSpPr>
        <p:spPr>
          <a:xfrm>
            <a:off x="9374299" y="2220742"/>
            <a:ext cx="1539456" cy="2031325"/>
          </a:xfrm>
          <a:prstGeom prst="rect">
            <a:avLst/>
          </a:prstGeom>
          <a:noFill/>
        </p:spPr>
        <p:txBody>
          <a:bodyPr wrap="square" rtlCol="0">
            <a:spAutoFit/>
          </a:bodyPr>
          <a:lstStyle/>
          <a:p>
            <a:r>
              <a:rPr lang="en-US" sz="1400" dirty="0">
                <a:solidFill>
                  <a:schemeClr val="bg1"/>
                </a:solidFill>
              </a:rPr>
              <a:t>Focusing on communication of results, improving our </a:t>
            </a:r>
            <a:r>
              <a:rPr lang="en-US" sz="1400" dirty="0" err="1">
                <a:solidFill>
                  <a:schemeClr val="bg1"/>
                </a:solidFill>
              </a:rPr>
              <a:t>programme</a:t>
            </a:r>
            <a:r>
              <a:rPr lang="en-US" sz="1400" dirty="0">
                <a:solidFill>
                  <a:schemeClr val="bg1"/>
                </a:solidFill>
              </a:rPr>
              <a:t> management and reporting, and improving transparency</a:t>
            </a:r>
          </a:p>
          <a:p>
            <a:endParaRPr lang="en-US" sz="1400" dirty="0"/>
          </a:p>
        </p:txBody>
      </p:sp>
      <p:pic>
        <p:nvPicPr>
          <p:cNvPr id="21" name="Picture 20">
            <a:extLst>
              <a:ext uri="{FF2B5EF4-FFF2-40B4-BE49-F238E27FC236}">
                <a16:creationId xmlns:a16="http://schemas.microsoft.com/office/drawing/2014/main" id="{FD81FE92-4D81-D542-AF79-37304F37E142}"/>
              </a:ext>
            </a:extLst>
          </p:cNvPr>
          <p:cNvPicPr>
            <a:picLocks noChangeAspect="1"/>
          </p:cNvPicPr>
          <p:nvPr/>
        </p:nvPicPr>
        <p:blipFill>
          <a:blip r:embed="rId2"/>
          <a:stretch>
            <a:fillRect/>
          </a:stretch>
        </p:blipFill>
        <p:spPr>
          <a:xfrm>
            <a:off x="10940882" y="6052085"/>
            <a:ext cx="768350" cy="560444"/>
          </a:xfrm>
          <a:prstGeom prst="rect">
            <a:avLst/>
          </a:prstGeom>
        </p:spPr>
      </p:pic>
      <p:cxnSp>
        <p:nvCxnSpPr>
          <p:cNvPr id="4" name="Straight Connector 3">
            <a:extLst>
              <a:ext uri="{FF2B5EF4-FFF2-40B4-BE49-F238E27FC236}">
                <a16:creationId xmlns:a16="http://schemas.microsoft.com/office/drawing/2014/main" id="{848F23D3-F15F-FC4D-A998-6C048CBAD84F}"/>
              </a:ext>
            </a:extLst>
          </p:cNvPr>
          <p:cNvCxnSpPr/>
          <p:nvPr/>
        </p:nvCxnSpPr>
        <p:spPr>
          <a:xfrm>
            <a:off x="42497" y="988131"/>
            <a:ext cx="12192000"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CFFD0B8-BADA-1644-9E2D-F22A02C83032}"/>
              </a:ext>
            </a:extLst>
          </p:cNvPr>
          <p:cNvCxnSpPr/>
          <p:nvPr/>
        </p:nvCxnSpPr>
        <p:spPr>
          <a:xfrm>
            <a:off x="0" y="5546276"/>
            <a:ext cx="12192000" cy="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650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nvGraphicFramePr>
        <p:xfrm>
          <a:off x="0" y="330200"/>
          <a:ext cx="12348000" cy="6114036"/>
        </p:xfrm>
        <a:graphic>
          <a:graphicData uri="http://schemas.openxmlformats.org/drawingml/2006/table">
            <a:tbl>
              <a:tblPr>
                <a:effectLst/>
                <a:tableStyleId>{5C22544A-7EE6-4342-B048-85BDC9FD1C3A}</a:tableStyleId>
              </a:tblPr>
              <a:tblGrid>
                <a:gridCol w="5964072">
                  <a:extLst>
                    <a:ext uri="{9D8B030D-6E8A-4147-A177-3AD203B41FA5}">
                      <a16:colId xmlns:a16="http://schemas.microsoft.com/office/drawing/2014/main" val="3706854953"/>
                    </a:ext>
                  </a:extLst>
                </a:gridCol>
                <a:gridCol w="2183641">
                  <a:extLst>
                    <a:ext uri="{9D8B030D-6E8A-4147-A177-3AD203B41FA5}">
                      <a16:colId xmlns:a16="http://schemas.microsoft.com/office/drawing/2014/main" val="1031637976"/>
                    </a:ext>
                  </a:extLst>
                </a:gridCol>
                <a:gridCol w="4200287">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I. Re-establishing management tone at the top </a:t>
                      </a:r>
                      <a:endParaRPr lang="en-US" sz="2800" b="0" dirty="0">
                        <a:solidFill>
                          <a:srgbClr val="00B0F0"/>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33589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79150" y="6074741"/>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5271110" y="1429568"/>
            <a:ext cx="6689364" cy="4201281"/>
          </a:xfrm>
        </p:spPr>
        <p:txBody>
          <a:bodyPr>
            <a:normAutofit/>
          </a:bodyPr>
          <a:lstStyle/>
          <a:p>
            <a:pPr lvl="0"/>
            <a:r>
              <a:rPr lang="en-US" sz="1800" dirty="0"/>
              <a:t>Managers are aware of corporate expectation as leaders of UNEP</a:t>
            </a:r>
          </a:p>
          <a:p>
            <a:pPr lvl="0"/>
            <a:r>
              <a:rPr lang="en-US" sz="1800" dirty="0"/>
              <a:t>Culture of accountability and transparency through increased communication on management issues</a:t>
            </a:r>
          </a:p>
          <a:p>
            <a:r>
              <a:rPr lang="en-US" sz="1800" dirty="0"/>
              <a:t>A demonstrable indicator of management tone at the top is that results from three surveys indicate that the highest and consistent scores in UNEP has been trust in management. </a:t>
            </a:r>
          </a:p>
          <a:p>
            <a:r>
              <a:rPr lang="en-US" sz="1800" dirty="0"/>
              <a:t>Significant efforts by Senior Leadership to change culture and tone at the top through monthly townhalls, newsletters, “Virtual Coffee with Joyce”, weekly senior management team meetings. </a:t>
            </a:r>
          </a:p>
          <a:p>
            <a:r>
              <a:rPr lang="en-US" sz="1800" dirty="0"/>
              <a:t>UNEP initiated a transformation strategy centered around change management interventions that identify and prioritize culture change, business transformation, and leadership team development interventions. </a:t>
            </a:r>
          </a:p>
          <a:p>
            <a:pPr lvl="0"/>
            <a:endParaRPr lang="en-US" sz="1800" dirty="0"/>
          </a:p>
          <a:p>
            <a:pPr marL="0" indent="0">
              <a:buNone/>
            </a:pPr>
            <a:endParaRPr lang="en-US" sz="1800" dirty="0"/>
          </a:p>
          <a:p>
            <a:pPr lvl="0"/>
            <a:endParaRPr lang="en-US" sz="1800" dirty="0"/>
          </a:p>
          <a:p>
            <a:endParaRPr lang="en-US" sz="1800" dirty="0"/>
          </a:p>
        </p:txBody>
      </p:sp>
      <p:pic>
        <p:nvPicPr>
          <p:cNvPr id="2054" name="Picture 6" descr="Developing effective Change Management Sponsorship">
            <a:extLst>
              <a:ext uri="{FF2B5EF4-FFF2-40B4-BE49-F238E27FC236}">
                <a16:creationId xmlns:a16="http://schemas.microsoft.com/office/drawing/2014/main" id="{EF59794E-AD83-E046-98FA-A3808174DE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526" y="1794075"/>
            <a:ext cx="4826610" cy="3014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303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nvGraphicFramePr>
        <p:xfrm>
          <a:off x="0" y="330200"/>
          <a:ext cx="12348000" cy="6500116"/>
        </p:xfrm>
        <a:graphic>
          <a:graphicData uri="http://schemas.openxmlformats.org/drawingml/2006/table">
            <a:tbl>
              <a:tblPr>
                <a:effectLst/>
                <a:tableStyleId>{5C22544A-7EE6-4342-B048-85BDC9FD1C3A}</a:tableStyleId>
              </a:tblPr>
              <a:tblGrid>
                <a:gridCol w="5964072">
                  <a:extLst>
                    <a:ext uri="{9D8B030D-6E8A-4147-A177-3AD203B41FA5}">
                      <a16:colId xmlns:a16="http://schemas.microsoft.com/office/drawing/2014/main" val="3706854953"/>
                    </a:ext>
                  </a:extLst>
                </a:gridCol>
                <a:gridCol w="2183641">
                  <a:extLst>
                    <a:ext uri="{9D8B030D-6E8A-4147-A177-3AD203B41FA5}">
                      <a16:colId xmlns:a16="http://schemas.microsoft.com/office/drawing/2014/main" val="1031637976"/>
                    </a:ext>
                  </a:extLst>
                </a:gridCol>
                <a:gridCol w="4200287">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II. Re-sensitizing and training staff on their role as gatekeepers and custodians of policies</a:t>
                      </a:r>
                      <a:endParaRPr lang="en-US" sz="2800" b="0" dirty="0">
                        <a:solidFill>
                          <a:srgbClr val="00B0F0"/>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33589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79150" y="6074741"/>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4856255" y="1770626"/>
            <a:ext cx="6689364" cy="4201281"/>
          </a:xfrm>
        </p:spPr>
        <p:txBody>
          <a:bodyPr>
            <a:normAutofit/>
          </a:bodyPr>
          <a:lstStyle/>
          <a:p>
            <a:pPr lvl="0"/>
            <a:r>
              <a:rPr lang="en-US" sz="1800" dirty="0"/>
              <a:t>Establishment of systematic communities of practice for finance and HR (“Networks”)</a:t>
            </a:r>
          </a:p>
          <a:p>
            <a:r>
              <a:rPr lang="en-US" sz="1800" dirty="0"/>
              <a:t>Launched an online platform of the Corporate Academy to enhance capacity building and ongoing training initiatives.</a:t>
            </a:r>
          </a:p>
          <a:p>
            <a:pPr lvl="0"/>
            <a:r>
              <a:rPr lang="en-US" sz="1800" dirty="0"/>
              <a:t>Review of FMO/Administrative Officers through a comprehensive workforce levels mapping aimed at developing a typology. </a:t>
            </a:r>
          </a:p>
          <a:p>
            <a:r>
              <a:rPr lang="en-US" sz="1800" dirty="0"/>
              <a:t>Finalized the Corporate Services Division restructure to clarify roles and responsibilities. </a:t>
            </a:r>
          </a:p>
          <a:p>
            <a:r>
              <a:rPr lang="en-US" sz="1800" dirty="0"/>
              <a:t>Development of HR standard operating procedures and issuance of financial guidance policies </a:t>
            </a:r>
            <a:r>
              <a:rPr lang="en-GB" sz="1800" dirty="0"/>
              <a:t>to establish clarity and lines of accountability, reduce duplication and streamline working arrangements</a:t>
            </a:r>
            <a:endParaRPr lang="en-US" sz="1800" dirty="0"/>
          </a:p>
          <a:p>
            <a:r>
              <a:rPr lang="en-US" sz="1800" dirty="0"/>
              <a:t>Issuance of Statement of Internal Control </a:t>
            </a:r>
          </a:p>
          <a:p>
            <a:pPr marL="0" indent="0">
              <a:buNone/>
            </a:pPr>
            <a:endParaRPr lang="en-US" sz="1800" dirty="0"/>
          </a:p>
          <a:p>
            <a:pPr lvl="0"/>
            <a:endParaRPr lang="en-US" sz="1800" dirty="0"/>
          </a:p>
          <a:p>
            <a:endParaRPr lang="en-US" sz="1800" dirty="0"/>
          </a:p>
        </p:txBody>
      </p:sp>
      <p:pic>
        <p:nvPicPr>
          <p:cNvPr id="2050" name="Picture 2" descr="Rules and regulations image icon.">
            <a:extLst>
              <a:ext uri="{FF2B5EF4-FFF2-40B4-BE49-F238E27FC236}">
                <a16:creationId xmlns:a16="http://schemas.microsoft.com/office/drawing/2014/main" id="{D85BF4B3-9E5E-6544-A056-F59CD94AB0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754" y="2151508"/>
            <a:ext cx="2999226" cy="2999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32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4084082531"/>
              </p:ext>
            </p:extLst>
          </p:nvPr>
        </p:nvGraphicFramePr>
        <p:xfrm>
          <a:off x="0" y="330200"/>
          <a:ext cx="12017829" cy="6496669"/>
        </p:xfrm>
        <a:graphic>
          <a:graphicData uri="http://schemas.openxmlformats.org/drawingml/2006/table">
            <a:tbl>
              <a:tblPr>
                <a:effectLst/>
                <a:tableStyleId>{5C22544A-7EE6-4342-B048-85BDC9FD1C3A}</a:tableStyleId>
              </a:tblPr>
              <a:tblGrid>
                <a:gridCol w="5804600">
                  <a:extLst>
                    <a:ext uri="{9D8B030D-6E8A-4147-A177-3AD203B41FA5}">
                      <a16:colId xmlns:a16="http://schemas.microsoft.com/office/drawing/2014/main" val="3706854953"/>
                    </a:ext>
                  </a:extLst>
                </a:gridCol>
                <a:gridCol w="2125253">
                  <a:extLst>
                    <a:ext uri="{9D8B030D-6E8A-4147-A177-3AD203B41FA5}">
                      <a16:colId xmlns:a16="http://schemas.microsoft.com/office/drawing/2014/main" val="1031637976"/>
                    </a:ext>
                  </a:extLst>
                </a:gridCol>
                <a:gridCol w="4087976">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Policies issued to support the 2</a:t>
                      </a:r>
                      <a:r>
                        <a:rPr lang="en-US" sz="2800" b="1" baseline="30000" dirty="0">
                          <a:solidFill>
                            <a:srgbClr val="00B0F0"/>
                          </a:solidFill>
                          <a:latin typeface="Roboto" panose="02000000000000000000" pitchFamily="2" charset="0"/>
                          <a:ea typeface="Roboto" panose="02000000000000000000" pitchFamily="2" charset="0"/>
                        </a:rPr>
                        <a:t>nd</a:t>
                      </a:r>
                      <a:r>
                        <a:rPr lang="en-US" sz="2800" b="1" dirty="0">
                          <a:solidFill>
                            <a:srgbClr val="00B0F0"/>
                          </a:solidFill>
                          <a:latin typeface="Roboto" panose="02000000000000000000" pitchFamily="2" charset="0"/>
                          <a:ea typeface="Roboto" panose="02000000000000000000" pitchFamily="2" charset="0"/>
                        </a:rPr>
                        <a:t> line of defense</a:t>
                      </a:r>
                      <a:endParaRPr lang="en-US" sz="2800" b="0" dirty="0">
                        <a:solidFill>
                          <a:srgbClr val="00B0F0"/>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718528">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79150" y="6074741"/>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4381995" y="1328359"/>
            <a:ext cx="7517080" cy="4201281"/>
          </a:xfrm>
        </p:spPr>
        <p:txBody>
          <a:bodyPr>
            <a:noAutofit/>
          </a:bodyPr>
          <a:lstStyle/>
          <a:p>
            <a:pPr lvl="0"/>
            <a:r>
              <a:rPr lang="en-US" sz="1600" dirty="0"/>
              <a:t>Issued HR SOPs on regular and temporary recruitment of P5 and above positions, P4 and below positions, and consultants and individual contractors, UNVs and JPOs.</a:t>
            </a:r>
          </a:p>
          <a:p>
            <a:pPr lvl="0"/>
            <a:r>
              <a:rPr lang="en-US" sz="1600" dirty="0"/>
              <a:t>issuance of Delegation of Authority for Certifying Officers</a:t>
            </a:r>
          </a:p>
          <a:p>
            <a:pPr lvl="0"/>
            <a:r>
              <a:rPr lang="en-US" sz="1600" dirty="0"/>
              <a:t>A new policy on unapplied and unidentified deposits</a:t>
            </a:r>
          </a:p>
          <a:p>
            <a:pPr lvl="0"/>
            <a:r>
              <a:rPr lang="en-US" sz="1600" dirty="0"/>
              <a:t>UNEP Standard Operating Procedure – Operation of Petty Cash Accounts, </a:t>
            </a:r>
          </a:p>
          <a:p>
            <a:pPr lvl="0"/>
            <a:r>
              <a:rPr lang="en-US" sz="1600" dirty="0"/>
              <a:t>Clarification of roles of Procurement/Certifying Official and Approving Office on Form F.249 Commercial and Non-commercial banking details form. </a:t>
            </a:r>
          </a:p>
          <a:p>
            <a:pPr lvl="0"/>
            <a:r>
              <a:rPr lang="en-US" sz="1600" dirty="0"/>
              <a:t>Delegation of Authority Framework</a:t>
            </a:r>
          </a:p>
          <a:p>
            <a:pPr lvl="0"/>
            <a:r>
              <a:rPr lang="en-US" sz="1600" dirty="0"/>
              <a:t>Partnerships Policy and Procedure</a:t>
            </a:r>
          </a:p>
          <a:p>
            <a:pPr lvl="0"/>
            <a:r>
              <a:rPr lang="en-US" sz="1600" dirty="0"/>
              <a:t>Travel guidelines</a:t>
            </a:r>
          </a:p>
          <a:p>
            <a:pPr lvl="0"/>
            <a:r>
              <a:rPr lang="en-US" sz="1600" dirty="0"/>
              <a:t>Flexible Work Arrangements guidelines, </a:t>
            </a:r>
          </a:p>
          <a:p>
            <a:pPr lvl="0"/>
            <a:r>
              <a:rPr lang="en-US" sz="1600" dirty="0"/>
              <a:t>Anti-fraud and anti-corruption, </a:t>
            </a:r>
          </a:p>
          <a:p>
            <a:pPr lvl="0"/>
            <a:r>
              <a:rPr lang="en-US" sz="1600" dirty="0"/>
              <a:t>Preventing and addressing sexual harassment in the workplace</a:t>
            </a:r>
          </a:p>
          <a:p>
            <a:pPr lvl="0"/>
            <a:r>
              <a:rPr lang="en-US" sz="1600" dirty="0"/>
              <a:t>Private Sector Partnerships Strategy. </a:t>
            </a:r>
          </a:p>
          <a:p>
            <a:pPr marL="0" indent="0">
              <a:buNone/>
            </a:pPr>
            <a:endParaRPr lang="en-US" sz="1600" dirty="0"/>
          </a:p>
          <a:p>
            <a:pPr lvl="0"/>
            <a:endParaRPr lang="en-US" sz="1600" dirty="0"/>
          </a:p>
          <a:p>
            <a:endParaRPr lang="en-US" sz="1600" dirty="0"/>
          </a:p>
        </p:txBody>
      </p:sp>
      <p:pic>
        <p:nvPicPr>
          <p:cNvPr id="1026" name="Picture 2" descr="Premium Vector | Company policies concept.">
            <a:extLst>
              <a:ext uri="{FF2B5EF4-FFF2-40B4-BE49-F238E27FC236}">
                <a16:creationId xmlns:a16="http://schemas.microsoft.com/office/drawing/2014/main" id="{77D9ECD0-A7A0-6E4A-9836-E0CBFD9A08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925" y="2104109"/>
            <a:ext cx="4079167" cy="271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84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3664177484"/>
              </p:ext>
            </p:extLst>
          </p:nvPr>
        </p:nvGraphicFramePr>
        <p:xfrm>
          <a:off x="0" y="330200"/>
          <a:ext cx="12348000" cy="6114036"/>
        </p:xfrm>
        <a:graphic>
          <a:graphicData uri="http://schemas.openxmlformats.org/drawingml/2006/table">
            <a:tbl>
              <a:tblPr>
                <a:effectLst/>
                <a:tableStyleId>{5C22544A-7EE6-4342-B048-85BDC9FD1C3A}</a:tableStyleId>
              </a:tblPr>
              <a:tblGrid>
                <a:gridCol w="5964072">
                  <a:extLst>
                    <a:ext uri="{9D8B030D-6E8A-4147-A177-3AD203B41FA5}">
                      <a16:colId xmlns:a16="http://schemas.microsoft.com/office/drawing/2014/main" val="3706854953"/>
                    </a:ext>
                  </a:extLst>
                </a:gridCol>
                <a:gridCol w="2183641">
                  <a:extLst>
                    <a:ext uri="{9D8B030D-6E8A-4147-A177-3AD203B41FA5}">
                      <a16:colId xmlns:a16="http://schemas.microsoft.com/office/drawing/2014/main" val="1031637976"/>
                    </a:ext>
                  </a:extLst>
                </a:gridCol>
                <a:gridCol w="4200287">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III. Benchmarking best practices across UN agencies and the public sector</a:t>
                      </a: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33589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0979150" y="6074741"/>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5058136" y="1499697"/>
            <a:ext cx="6689364" cy="4201281"/>
          </a:xfrm>
        </p:spPr>
        <p:txBody>
          <a:bodyPr>
            <a:normAutofit/>
          </a:bodyPr>
          <a:lstStyle/>
          <a:p>
            <a:pPr lvl="0">
              <a:lnSpc>
                <a:spcPct val="100000"/>
              </a:lnSpc>
            </a:pPr>
            <a:r>
              <a:rPr lang="en-US" sz="1800" dirty="0"/>
              <a:t>Terms of Reference finalized for the benchmarking of selected policies and strategies in other UN entities</a:t>
            </a:r>
          </a:p>
          <a:p>
            <a:pPr lvl="0">
              <a:lnSpc>
                <a:spcPct val="100000"/>
              </a:lnSpc>
            </a:pPr>
            <a:r>
              <a:rPr lang="en-US" sz="1800" dirty="0"/>
              <a:t>The exercise will focus on being innovative and gaining insights into excellence, in order to support culture change, business transformation and coherent leadership across UNEP.</a:t>
            </a:r>
          </a:p>
          <a:p>
            <a:pPr lvl="0">
              <a:lnSpc>
                <a:spcPct val="100000"/>
              </a:lnSpc>
            </a:pPr>
            <a:r>
              <a:rPr lang="en-US" sz="1800" dirty="0"/>
              <a:t>TOR  expanded to include how UNEP can deliver and </a:t>
            </a:r>
            <a:r>
              <a:rPr lang="en-GB" sz="1800" dirty="0"/>
              <a:t>adapt to “new ways of working” post COVID-19.</a:t>
            </a:r>
          </a:p>
          <a:p>
            <a:pPr lvl="0">
              <a:lnSpc>
                <a:spcPct val="100000"/>
              </a:lnSpc>
            </a:pPr>
            <a:r>
              <a:rPr lang="en-US" sz="1800" dirty="0"/>
              <a:t>The analysis and benchmarking exercise is to be undertaken across selected UN agencies, including those in Nairobi but also relevant comparators within the rest of the UN system.</a:t>
            </a:r>
          </a:p>
          <a:p>
            <a:pPr lvl="0">
              <a:lnSpc>
                <a:spcPct val="100000"/>
              </a:lnSpc>
            </a:pPr>
            <a:r>
              <a:rPr lang="en-US" sz="1800" dirty="0"/>
              <a:t>Procurement exercise in stages of finalization, expected to be launched in June 2021.</a:t>
            </a:r>
          </a:p>
          <a:p>
            <a:pPr marL="0" indent="0">
              <a:buNone/>
            </a:pPr>
            <a:endParaRPr lang="en-US" sz="1800" dirty="0"/>
          </a:p>
          <a:p>
            <a:pPr lvl="0"/>
            <a:endParaRPr lang="en-US" sz="1800" dirty="0"/>
          </a:p>
          <a:p>
            <a:endParaRPr lang="en-US" sz="1800" dirty="0"/>
          </a:p>
        </p:txBody>
      </p:sp>
      <p:pic>
        <p:nvPicPr>
          <p:cNvPr id="6146" name="Picture 2" descr="Benchmarking Icon Vector Images (over 1,000)">
            <a:extLst>
              <a:ext uri="{FF2B5EF4-FFF2-40B4-BE49-F238E27FC236}">
                <a16:creationId xmlns:a16="http://schemas.microsoft.com/office/drawing/2014/main" id="{DC7BB88A-04C0-FE4B-8A08-ECBF88B220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502" y="2211890"/>
            <a:ext cx="3022600" cy="317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65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1930183763"/>
              </p:ext>
            </p:extLst>
          </p:nvPr>
        </p:nvGraphicFramePr>
        <p:xfrm>
          <a:off x="0" y="330200"/>
          <a:ext cx="12014521" cy="6514952"/>
        </p:xfrm>
        <a:graphic>
          <a:graphicData uri="http://schemas.openxmlformats.org/drawingml/2006/table">
            <a:tbl>
              <a:tblPr>
                <a:effectLst/>
                <a:tableStyleId>{5C22544A-7EE6-4342-B048-85BDC9FD1C3A}</a:tableStyleId>
              </a:tblPr>
              <a:tblGrid>
                <a:gridCol w="5803002">
                  <a:extLst>
                    <a:ext uri="{9D8B030D-6E8A-4147-A177-3AD203B41FA5}">
                      <a16:colId xmlns:a16="http://schemas.microsoft.com/office/drawing/2014/main" val="3706854953"/>
                    </a:ext>
                  </a:extLst>
                </a:gridCol>
                <a:gridCol w="2124668">
                  <a:extLst>
                    <a:ext uri="{9D8B030D-6E8A-4147-A177-3AD203B41FA5}">
                      <a16:colId xmlns:a16="http://schemas.microsoft.com/office/drawing/2014/main" val="1031637976"/>
                    </a:ext>
                  </a:extLst>
                </a:gridCol>
                <a:gridCol w="4086851">
                  <a:extLst>
                    <a:ext uri="{9D8B030D-6E8A-4147-A177-3AD203B41FA5}">
                      <a16:colId xmlns:a16="http://schemas.microsoft.com/office/drawing/2014/main" val="655879346"/>
                    </a:ext>
                  </a:extLst>
                </a:gridCol>
              </a:tblGrid>
              <a:tr h="558800">
                <a:tc gridSpan="3">
                  <a:txBody>
                    <a:bodyPr/>
                    <a:lstStyle/>
                    <a:p>
                      <a:pPr lvl="1"/>
                      <a:r>
                        <a:rPr lang="en-US" sz="2800" b="1" dirty="0">
                          <a:solidFill>
                            <a:srgbClr val="00B0F0"/>
                          </a:solidFill>
                          <a:latin typeface="Roboto" panose="02000000000000000000" pitchFamily="2" charset="0"/>
                          <a:ea typeface="Roboto" panose="02000000000000000000" pitchFamily="2" charset="0"/>
                        </a:rPr>
                        <a:t>IV. Partnering with auditors and evaluation office to benefit from an external view</a:t>
                      </a:r>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736811">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1163188" y="6354963"/>
            <a:ext cx="600667" cy="438134"/>
          </a:xfrm>
          <a:prstGeom prst="rect">
            <a:avLst/>
          </a:prstGeom>
        </p:spPr>
      </p:pic>
      <p:pic>
        <p:nvPicPr>
          <p:cNvPr id="5" name="Picture 2" descr="Internal Audit Icon Images, Stock Photos &amp; Vectors | Shutterstock">
            <a:extLst>
              <a:ext uri="{FF2B5EF4-FFF2-40B4-BE49-F238E27FC236}">
                <a16:creationId xmlns:a16="http://schemas.microsoft.com/office/drawing/2014/main" id="{C380564F-3387-C949-8BB1-348D19F284B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7880"/>
          <a:stretch/>
        </p:blipFill>
        <p:spPr bwMode="auto">
          <a:xfrm>
            <a:off x="677742" y="2107902"/>
            <a:ext cx="3107179" cy="3082504"/>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4462663" y="1310837"/>
            <a:ext cx="7284838" cy="4676634"/>
          </a:xfrm>
        </p:spPr>
        <p:txBody>
          <a:bodyPr>
            <a:normAutofit/>
          </a:bodyPr>
          <a:lstStyle/>
          <a:p>
            <a:pPr lvl="0"/>
            <a:r>
              <a:rPr lang="en-US" sz="1800" dirty="0"/>
              <a:t>2018 Travel Audit of UNEP officially closed by OIOS.</a:t>
            </a:r>
            <a:endParaRPr lang="en-US" sz="1800" i="1" dirty="0"/>
          </a:p>
          <a:p>
            <a:pPr lvl="0"/>
            <a:r>
              <a:rPr lang="en-US" sz="1800" dirty="0"/>
              <a:t>In 2020</a:t>
            </a:r>
            <a:r>
              <a:rPr lang="en-US" sz="1800" i="1" dirty="0"/>
              <a:t>, </a:t>
            </a:r>
            <a:r>
              <a:rPr lang="en-US" sz="1800" dirty="0"/>
              <a:t>the following audits were undertaken</a:t>
            </a:r>
            <a:r>
              <a:rPr lang="en-US" sz="1800" i="1" dirty="0"/>
              <a:t>: </a:t>
            </a:r>
          </a:p>
          <a:p>
            <a:pPr lvl="0">
              <a:buFontTx/>
              <a:buChar char="-"/>
            </a:pPr>
            <a:r>
              <a:rPr lang="en-US" sz="1800" dirty="0"/>
              <a:t>Management of Partnerships at UNEP: Received 1 Critical, 12 important recommendations. On the critical recommendation, UNEP has already taken remedial action that has been submitted for auditors consideration.</a:t>
            </a:r>
          </a:p>
          <a:p>
            <a:pPr lvl="0">
              <a:buFontTx/>
              <a:buChar char="-"/>
            </a:pPr>
            <a:r>
              <a:rPr lang="en-US" sz="1800" dirty="0"/>
              <a:t>Grants Management at UNON, UNEP and UN-Habitat: Received 6 important recommendations.</a:t>
            </a:r>
            <a:endParaRPr lang="en-US" sz="1800" i="1" dirty="0"/>
          </a:p>
          <a:p>
            <a:pPr lvl="0">
              <a:buFontTx/>
              <a:buChar char="-"/>
            </a:pPr>
            <a:r>
              <a:rPr lang="en-US" sz="1800" dirty="0"/>
              <a:t>Management of Data Classification and Data Privacy at UNON, UNEP and UN-Habitat: ongoing.</a:t>
            </a:r>
            <a:endParaRPr lang="en-US" sz="1800" i="1" dirty="0"/>
          </a:p>
          <a:p>
            <a:r>
              <a:rPr lang="en-US" sz="1800" dirty="0"/>
              <a:t>In-house, UNEP has improved coordination and capacity building to ensure timely review and implementation of oversight body recommendations.</a:t>
            </a:r>
          </a:p>
          <a:p>
            <a:r>
              <a:rPr lang="en-US" sz="1800" dirty="0"/>
              <a:t>Implementation of a Peer Review Mechanism to identify potential risks, inform decision-making around risk mitigation and early detection of potential challenges in project implementation.</a:t>
            </a:r>
            <a:endParaRPr lang="en-US" sz="1800" i="1" dirty="0"/>
          </a:p>
          <a:p>
            <a:endParaRPr lang="en-US" sz="1800" dirty="0"/>
          </a:p>
          <a:p>
            <a:endParaRPr lang="en-US" sz="1800" dirty="0"/>
          </a:p>
        </p:txBody>
      </p:sp>
    </p:spTree>
    <p:extLst>
      <p:ext uri="{BB962C8B-B14F-4D97-AF65-F5344CB8AC3E}">
        <p14:creationId xmlns:p14="http://schemas.microsoft.com/office/powerpoint/2010/main" val="2733020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261DF9-F136-194C-888A-295E95C14021}"/>
              </a:ext>
            </a:extLst>
          </p:cNvPr>
          <p:cNvGraphicFramePr>
            <a:graphicFrameLocks noGrp="1"/>
          </p:cNvGraphicFramePr>
          <p:nvPr>
            <p:extLst>
              <p:ext uri="{D42A27DB-BD31-4B8C-83A1-F6EECF244321}">
                <p14:modId xmlns:p14="http://schemas.microsoft.com/office/powerpoint/2010/main" val="193822868"/>
              </p:ext>
            </p:extLst>
          </p:nvPr>
        </p:nvGraphicFramePr>
        <p:xfrm>
          <a:off x="0" y="330200"/>
          <a:ext cx="12192000" cy="6773710"/>
        </p:xfrm>
        <a:graphic>
          <a:graphicData uri="http://schemas.openxmlformats.org/drawingml/2006/table">
            <a:tbl>
              <a:tblPr>
                <a:effectLst/>
                <a:tableStyleId>{5C22544A-7EE6-4342-B048-85BDC9FD1C3A}</a:tableStyleId>
              </a:tblPr>
              <a:tblGrid>
                <a:gridCol w="5888724">
                  <a:extLst>
                    <a:ext uri="{9D8B030D-6E8A-4147-A177-3AD203B41FA5}">
                      <a16:colId xmlns:a16="http://schemas.microsoft.com/office/drawing/2014/main" val="3706854953"/>
                    </a:ext>
                  </a:extLst>
                </a:gridCol>
                <a:gridCol w="2156054">
                  <a:extLst>
                    <a:ext uri="{9D8B030D-6E8A-4147-A177-3AD203B41FA5}">
                      <a16:colId xmlns:a16="http://schemas.microsoft.com/office/drawing/2014/main" val="1031637976"/>
                    </a:ext>
                  </a:extLst>
                </a:gridCol>
                <a:gridCol w="4147222">
                  <a:extLst>
                    <a:ext uri="{9D8B030D-6E8A-4147-A177-3AD203B41FA5}">
                      <a16:colId xmlns:a16="http://schemas.microsoft.com/office/drawing/2014/main" val="655879346"/>
                    </a:ext>
                  </a:extLst>
                </a:gridCol>
              </a:tblGrid>
              <a:tr h="558800">
                <a:tc gridSpan="3">
                  <a:txBody>
                    <a:bodyPr/>
                    <a:lstStyle/>
                    <a:p>
                      <a:pPr lvl="1"/>
                      <a:r>
                        <a:rPr lang="en-US" sz="2400" b="1" dirty="0">
                          <a:solidFill>
                            <a:srgbClr val="00B0F0"/>
                          </a:solidFill>
                          <a:latin typeface="Roboto" panose="02000000000000000000" pitchFamily="2" charset="0"/>
                          <a:ea typeface="Roboto" panose="02000000000000000000" pitchFamily="2" charset="0"/>
                        </a:rPr>
                        <a:t>V. Focusing on communication of results, improving our </a:t>
                      </a:r>
                      <a:r>
                        <a:rPr lang="en-US" sz="2400" b="1" dirty="0" err="1">
                          <a:solidFill>
                            <a:srgbClr val="00B0F0"/>
                          </a:solidFill>
                          <a:latin typeface="Roboto" panose="02000000000000000000" pitchFamily="2" charset="0"/>
                          <a:ea typeface="Roboto" panose="02000000000000000000" pitchFamily="2" charset="0"/>
                        </a:rPr>
                        <a:t>programme</a:t>
                      </a:r>
                      <a:r>
                        <a:rPr lang="en-US" sz="2400" b="1" dirty="0">
                          <a:solidFill>
                            <a:srgbClr val="00B0F0"/>
                          </a:solidFill>
                          <a:latin typeface="Roboto" panose="02000000000000000000" pitchFamily="2" charset="0"/>
                          <a:ea typeface="Roboto" panose="02000000000000000000" pitchFamily="2" charset="0"/>
                        </a:rPr>
                        <a:t> management and reporting, and improving transparency</a:t>
                      </a:r>
                      <a:endParaRPr lang="en-US" sz="2400" b="0" dirty="0">
                        <a:solidFill>
                          <a:srgbClr val="00B0F0"/>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pPr lvl="1"/>
                      <a:endParaRPr lang="en-US" sz="2800" b="0" dirty="0">
                        <a:solidFill>
                          <a:srgbClr val="00B0F0"/>
                        </a:solidFill>
                      </a:endParaRPr>
                    </a:p>
                  </a:txBody>
                  <a:tcPr>
                    <a:lnL w="12700" cmpd="sng">
                      <a:noFill/>
                    </a:lnL>
                    <a:lnR w="12700" cmpd="sng">
                      <a:noFill/>
                    </a:lnR>
                    <a:lnT w="12700" cmpd="sng">
                      <a:noFill/>
                    </a:lnT>
                    <a:lnB w="12700" cap="flat" cmpd="sng" algn="ctr">
                      <a:noFill/>
                      <a:prstDash val="solid"/>
                      <a:round/>
                      <a:headEnd type="none" w="med" len="med"/>
                      <a:tailEnd type="none" w="med" len="med"/>
                    </a:lnB>
                    <a:noFill/>
                  </a:tcPr>
                </a:tc>
                <a:tc hMerge="1">
                  <a:txBody>
                    <a:bodyPr/>
                    <a:lstStyle/>
                    <a:p>
                      <a:endParaRPr lang="en-US" dirty="0">
                        <a:solidFill>
                          <a:schemeClr val="bg1"/>
                        </a:solidFill>
                      </a:endParaRPr>
                    </a:p>
                  </a:txBody>
                  <a:tcPr>
                    <a:lnL w="12700" cmpd="sng">
                      <a:noFill/>
                    </a:lnL>
                    <a:lnR w="12700" cmpd="sng">
                      <a:noFill/>
                    </a:lnR>
                    <a:lnT w="12700" cmpd="sng">
                      <a:noFill/>
                    </a:lnT>
                    <a:lnB w="38100" cmpd="sng">
                      <a:noFill/>
                    </a:lnB>
                    <a:noFill/>
                  </a:tcPr>
                </a:tc>
                <a:extLst>
                  <a:ext uri="{0D108BD9-81ED-4DB2-BD59-A6C34878D82A}">
                    <a16:rowId xmlns:a16="http://schemas.microsoft.com/office/drawing/2014/main" val="1412377598"/>
                  </a:ext>
                </a:extLst>
              </a:tr>
              <a:tr h="0">
                <a:tc gridSpan="3">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pPr lvl="1"/>
                      <a:endParaRPr lang="en-US" sz="1800" b="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rgbClr val="00B0F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3310609846"/>
                  </a:ext>
                </a:extLst>
              </a:tr>
              <a:tr h="4731409">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latin typeface="Roboto" panose="02000000000000000000" pitchFamily="2" charset="0"/>
                        <a:ea typeface="Roboto" panose="02000000000000000000" pitchFamily="2" charset="0"/>
                      </a:endParaRPr>
                    </a:p>
                  </a:txBody>
                  <a:tcPr marR="1800000" anchor="ctr">
                    <a:lnL w="12700" cmpd="sng">
                      <a:noFill/>
                    </a:lnL>
                    <a:lnR w="12700" cmpd="sng">
                      <a:noFill/>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6558981"/>
                  </a:ext>
                </a:extLst>
              </a:tr>
              <a:tr h="853581">
                <a:tc gridSpan="2">
                  <a:txBody>
                    <a:bodyPr/>
                    <a:lstStyle/>
                    <a:p>
                      <a:pPr lvl="1"/>
                      <a:endParaRPr lang="en-US" sz="1800" dirty="0">
                        <a:solidFill>
                          <a:schemeClr val="tx1"/>
                        </a:solidFill>
                        <a:latin typeface="Roboto" panose="02000000000000000000" pitchFamily="2" charset="0"/>
                        <a:ea typeface="Roboto" panose="02000000000000000000" pitchFamily="2" charset="0"/>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hMerge="1">
                  <a:txBody>
                    <a:bodyPr/>
                    <a:lstStyle/>
                    <a:p>
                      <a:pPr lvl="1"/>
                      <a:endParaRPr lang="en-US" sz="1100"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tc>
                  <a:txBody>
                    <a:bodyPr/>
                    <a:lstStyle/>
                    <a:p>
                      <a:endParaRPr lang="en-US" dirty="0">
                        <a:solidFill>
                          <a:schemeClr val="tx1"/>
                        </a:solidFill>
                      </a:endParaRPr>
                    </a:p>
                  </a:txBody>
                  <a:tcPr>
                    <a:lnL w="12700" cmpd="sng">
                      <a:noFill/>
                    </a:lnL>
                    <a:lnR w="12700" cmpd="sng">
                      <a:noFill/>
                    </a:lnR>
                    <a:lnT w="12700" cap="flat" cmpd="sng" algn="ctr">
                      <a:solidFill>
                        <a:srgbClr val="00B0F0"/>
                      </a:solidFill>
                      <a:prstDash val="solid"/>
                      <a:round/>
                      <a:headEnd type="none" w="med" len="med"/>
                      <a:tailEnd type="none" w="med" len="med"/>
                    </a:lnT>
                    <a:lnB w="12700" cmpd="sng">
                      <a:noFill/>
                    </a:lnB>
                    <a:noFill/>
                  </a:tcPr>
                </a:tc>
                <a:extLst>
                  <a:ext uri="{0D108BD9-81ED-4DB2-BD59-A6C34878D82A}">
                    <a16:rowId xmlns:a16="http://schemas.microsoft.com/office/drawing/2014/main" val="3271212888"/>
                  </a:ext>
                </a:extLst>
              </a:tr>
            </a:tbl>
          </a:graphicData>
        </a:graphic>
      </p:graphicFrame>
      <p:pic>
        <p:nvPicPr>
          <p:cNvPr id="6" name="Picture 5">
            <a:extLst>
              <a:ext uri="{FF2B5EF4-FFF2-40B4-BE49-F238E27FC236}">
                <a16:creationId xmlns:a16="http://schemas.microsoft.com/office/drawing/2014/main" id="{3D44BAFF-24C9-5E4D-AEEB-0553B8874F9B}"/>
              </a:ext>
            </a:extLst>
          </p:cNvPr>
          <p:cNvPicPr>
            <a:picLocks noChangeAspect="1"/>
          </p:cNvPicPr>
          <p:nvPr/>
        </p:nvPicPr>
        <p:blipFill>
          <a:blip r:embed="rId2"/>
          <a:stretch>
            <a:fillRect/>
          </a:stretch>
        </p:blipFill>
        <p:spPr>
          <a:xfrm>
            <a:off x="11083322" y="6247578"/>
            <a:ext cx="768350" cy="560444"/>
          </a:xfrm>
          <a:prstGeom prst="rect">
            <a:avLst/>
          </a:prstGeom>
        </p:spPr>
      </p:pic>
      <p:sp>
        <p:nvSpPr>
          <p:cNvPr id="7" name="Content Placeholder 10">
            <a:extLst>
              <a:ext uri="{FF2B5EF4-FFF2-40B4-BE49-F238E27FC236}">
                <a16:creationId xmlns:a16="http://schemas.microsoft.com/office/drawing/2014/main" id="{3CD982B2-E9C3-8C4D-A667-F11140DAF637}"/>
              </a:ext>
            </a:extLst>
          </p:cNvPr>
          <p:cNvSpPr>
            <a:spLocks noGrp="1"/>
          </p:cNvSpPr>
          <p:nvPr>
            <p:ph idx="1"/>
          </p:nvPr>
        </p:nvSpPr>
        <p:spPr>
          <a:xfrm>
            <a:off x="4564286" y="1570944"/>
            <a:ext cx="7496534" cy="4676634"/>
          </a:xfrm>
        </p:spPr>
        <p:txBody>
          <a:bodyPr>
            <a:noAutofit/>
          </a:bodyPr>
          <a:lstStyle/>
          <a:p>
            <a:pPr>
              <a:buSzPct val="101000"/>
            </a:pPr>
            <a:r>
              <a:rPr lang="en-US" sz="1600" dirty="0"/>
              <a:t>Use of dashboards to track and monitor </a:t>
            </a:r>
            <a:r>
              <a:rPr lang="en-US" sz="1600" dirty="0" err="1"/>
              <a:t>programme</a:t>
            </a:r>
            <a:r>
              <a:rPr lang="en-US" sz="1600" dirty="0"/>
              <a:t> implementation, internal controls, budget implementation, recruitment, travel.</a:t>
            </a:r>
          </a:p>
          <a:p>
            <a:pPr lvl="0"/>
            <a:r>
              <a:rPr lang="en-US" sz="1600" dirty="0"/>
              <a:t>Ensure high level engagement and strengthening internal coordination and reporting progress on management reforms.</a:t>
            </a:r>
          </a:p>
          <a:p>
            <a:pPr>
              <a:buFontTx/>
              <a:buChar char="-"/>
            </a:pPr>
            <a:r>
              <a:rPr lang="en-US" sz="1600" dirty="0"/>
              <a:t>Implementation, monitoring and reporting of the Funding Compact.</a:t>
            </a:r>
          </a:p>
          <a:p>
            <a:pPr lvl="0">
              <a:buFontTx/>
              <a:buChar char="-"/>
            </a:pPr>
            <a:r>
              <a:rPr lang="en-US" sz="1600" dirty="0"/>
              <a:t>Active member of the Business Operations Strategies (BOS) and Common Back Office (CBO).</a:t>
            </a:r>
          </a:p>
          <a:p>
            <a:pPr lvl="0">
              <a:buFontTx/>
              <a:buChar char="-"/>
            </a:pPr>
            <a:r>
              <a:rPr lang="en-US" sz="1600" dirty="0"/>
              <a:t>Representation on Management Board and ensure senior level engagement and support to HLCM and HR network; procurement network and UNOPS contract renegotiations. </a:t>
            </a:r>
          </a:p>
          <a:p>
            <a:pPr>
              <a:buFontTx/>
              <a:buChar char="-"/>
            </a:pPr>
            <a:r>
              <a:rPr lang="en-US" sz="1600" dirty="0"/>
              <a:t>UNEP is  leveraging opportunities to influence updated guidance within UN Secretariat through representation on Management Client Board and other forums.</a:t>
            </a:r>
          </a:p>
          <a:p>
            <a:pPr>
              <a:buFontTx/>
              <a:buChar char="-"/>
            </a:pPr>
            <a:r>
              <a:rPr lang="en-US" sz="1600" dirty="0"/>
              <a:t>UNEP updates and revises administrative/operational processes leveraging   opportunities possible through the Mutual Accountability Framework.</a:t>
            </a:r>
          </a:p>
          <a:p>
            <a:pPr>
              <a:buFontTx/>
              <a:buChar char="-"/>
            </a:pPr>
            <a:r>
              <a:rPr lang="en-US" sz="1600" dirty="0"/>
              <a:t>Joined the Management Accountability Framework (MAF) for assessment of Resident Coordinators and reciprocity in the assessment of our Country Representatives.</a:t>
            </a:r>
            <a:endParaRPr lang="en-US" sz="1600" i="1" dirty="0"/>
          </a:p>
          <a:p>
            <a:pPr>
              <a:buFontTx/>
              <a:buChar char="-"/>
            </a:pPr>
            <a:endParaRPr lang="en-US" sz="1600" dirty="0"/>
          </a:p>
          <a:p>
            <a:pPr marL="0" lvl="0" indent="0">
              <a:buNone/>
            </a:pPr>
            <a:r>
              <a:rPr lang="en-US" sz="1600" dirty="0"/>
              <a:t> </a:t>
            </a:r>
          </a:p>
        </p:txBody>
      </p:sp>
      <p:pic>
        <p:nvPicPr>
          <p:cNvPr id="12294" name="Picture 6" descr="✓ human profile opinion icon free vector eps, cdr, ai, svg vector  illustration graphic art">
            <a:extLst>
              <a:ext uri="{FF2B5EF4-FFF2-40B4-BE49-F238E27FC236}">
                <a16:creationId xmlns:a16="http://schemas.microsoft.com/office/drawing/2014/main" id="{577DA1E3-83D1-0846-9299-EDAAF34465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05" y="2141316"/>
            <a:ext cx="4236106" cy="342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10360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BA02E80-D97B-BB4E-9463-06AA165769A6}" vid="{5196EADF-DCBB-9C41-A65B-81DF0ACF3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4443</TotalTime>
  <Words>1172</Words>
  <Application>Microsoft Office PowerPoint</Application>
  <PresentationFormat>Widescreen</PresentationFormat>
  <Paragraphs>111</Paragraphs>
  <Slides>13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Roboto</vt:lpstr>
      <vt:lpstr>Roboto Regular</vt:lpstr>
      <vt:lpstr>Arial</vt:lpstr>
      <vt:lpstr>Calibri</vt:lpstr>
      <vt:lpstr>Calibri Light</vt:lpstr>
      <vt:lpstr>Office Theme</vt:lpstr>
      <vt:lpstr>PowerPoint Presentation</vt:lpstr>
      <vt:lpstr>PowerPoint Presentation</vt:lpstr>
      <vt:lpstr>UNEP’s 5 Lines of Defense at a glance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Sheena Chana</dc:creator>
  <cp:lastModifiedBy>Xi Ling</cp:lastModifiedBy>
  <cp:revision>32</cp:revision>
  <dcterms:created xsi:type="dcterms:W3CDTF">2021-04-12T11:15:38Z</dcterms:created>
  <dcterms:modified xsi:type="dcterms:W3CDTF">2021-04-22T08:41:26Z</dcterms:modified>
</cp:coreProperties>
</file>