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257" r:id="rId5"/>
    <p:sldId id="262" r:id="rId6"/>
    <p:sldId id="261" r:id="rId7"/>
    <p:sldId id="266" r:id="rId8"/>
    <p:sldId id="269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 Slides" id="{888F1B7E-8474-4447-AF82-8A2213AA69C2}">
          <p14:sldIdLst>
            <p14:sldId id="257"/>
          </p14:sldIdLst>
        </p14:section>
        <p14:section name="Content Slides" id="{19823C87-F31F-E346-AFC5-9FA24983B0CC}">
          <p14:sldIdLst>
            <p14:sldId id="262"/>
            <p14:sldId id="261"/>
            <p14:sldId id="266"/>
            <p14:sldId id="269"/>
          </p14:sldIdLst>
        </p14:section>
        <p14:section name="Final Page" id="{2E45BA6D-186F-2442-80A6-285173F426D6}">
          <p14:sldIdLst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D4EEF5"/>
    <a:srgbClr val="E2F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1"/>
    <p:restoredTop sz="95840"/>
  </p:normalViewPr>
  <p:slideViewPr>
    <p:cSldViewPr snapToGrid="0" snapToObjects="1">
      <p:cViewPr varScale="1">
        <p:scale>
          <a:sx n="86" d="100"/>
          <a:sy n="86" d="100"/>
        </p:scale>
        <p:origin x="77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biana Spinelli" userId="S::fabiana.spinelli@un.org::accaedc8-a85a-4f1e-a083-65f73cfa4562" providerId="AD" clId="Web-{A06046A8-FC65-8717-E02C-F93157A533BC}"/>
    <pc:docChg chg="modSld">
      <pc:chgData name="Fabiana Spinelli" userId="S::fabiana.spinelli@un.org::accaedc8-a85a-4f1e-a083-65f73cfa4562" providerId="AD" clId="Web-{A06046A8-FC65-8717-E02C-F93157A533BC}" dt="2021-04-08T05:21:25.550" v="2" actId="20577"/>
      <pc:docMkLst>
        <pc:docMk/>
      </pc:docMkLst>
      <pc:sldChg chg="modSp">
        <pc:chgData name="Fabiana Spinelli" userId="S::fabiana.spinelli@un.org::accaedc8-a85a-4f1e-a083-65f73cfa4562" providerId="AD" clId="Web-{A06046A8-FC65-8717-E02C-F93157A533BC}" dt="2021-04-08T05:21:25.550" v="2" actId="20577"/>
        <pc:sldMkLst>
          <pc:docMk/>
          <pc:sldMk cId="441878946" sldId="262"/>
        </pc:sldMkLst>
        <pc:spChg chg="mod">
          <ac:chgData name="Fabiana Spinelli" userId="S::fabiana.spinelli@un.org::accaedc8-a85a-4f1e-a083-65f73cfa4562" providerId="AD" clId="Web-{A06046A8-FC65-8717-E02C-F93157A533BC}" dt="2021-04-08T05:21:25.550" v="2" actId="20577"/>
          <ac:spMkLst>
            <pc:docMk/>
            <pc:sldMk cId="441878946" sldId="262"/>
            <ac:spMk id="3" creationId="{7C1E2DD1-327A-B847-8585-CBA37B5C54AA}"/>
          </ac:spMkLst>
        </pc:spChg>
      </pc:sldChg>
    </pc:docChg>
  </pc:docChgLst>
  <pc:docChgLst>
    <pc:chgData name="Fabiana Spinelli" userId="S::fabiana.spinelli@un.org::accaedc8-a85a-4f1e-a083-65f73cfa4562" providerId="AD" clId="Web-{D251BC9F-901C-2000-BE6A-5D5810D1B433}"/>
    <pc:docChg chg="modSld">
      <pc:chgData name="Fabiana Spinelli" userId="S::fabiana.spinelli@un.org::accaedc8-a85a-4f1e-a083-65f73cfa4562" providerId="AD" clId="Web-{D251BC9F-901C-2000-BE6A-5D5810D1B433}" dt="2021-04-08T19:50:34.704" v="112" actId="1076"/>
      <pc:docMkLst>
        <pc:docMk/>
      </pc:docMkLst>
      <pc:sldChg chg="modSp">
        <pc:chgData name="Fabiana Spinelli" userId="S::fabiana.spinelli@un.org::accaedc8-a85a-4f1e-a083-65f73cfa4562" providerId="AD" clId="Web-{D251BC9F-901C-2000-BE6A-5D5810D1B433}" dt="2021-04-08T19:37:03.961" v="76" actId="20577"/>
        <pc:sldMkLst>
          <pc:docMk/>
          <pc:sldMk cId="2183170391" sldId="261"/>
        </pc:sldMkLst>
        <pc:spChg chg="mod">
          <ac:chgData name="Fabiana Spinelli" userId="S::fabiana.spinelli@un.org::accaedc8-a85a-4f1e-a083-65f73cfa4562" providerId="AD" clId="Web-{D251BC9F-901C-2000-BE6A-5D5810D1B433}" dt="2021-04-08T19:36:17.741" v="66" actId="20577"/>
          <ac:spMkLst>
            <pc:docMk/>
            <pc:sldMk cId="2183170391" sldId="261"/>
            <ac:spMk id="5" creationId="{AE1117C3-5DE8-7E41-B949-45401A73B1CA}"/>
          </ac:spMkLst>
        </pc:spChg>
        <pc:spChg chg="mod">
          <ac:chgData name="Fabiana Spinelli" userId="S::fabiana.spinelli@un.org::accaedc8-a85a-4f1e-a083-65f73cfa4562" providerId="AD" clId="Web-{D251BC9F-901C-2000-BE6A-5D5810D1B433}" dt="2021-04-08T19:37:03.961" v="76" actId="20577"/>
          <ac:spMkLst>
            <pc:docMk/>
            <pc:sldMk cId="2183170391" sldId="261"/>
            <ac:spMk id="18" creationId="{748CF44C-A999-244B-BF66-745605FFB9E1}"/>
          </ac:spMkLst>
        </pc:spChg>
        <pc:grpChg chg="mod">
          <ac:chgData name="Fabiana Spinelli" userId="S::fabiana.spinelli@un.org::accaedc8-a85a-4f1e-a083-65f73cfa4562" providerId="AD" clId="Web-{D251BC9F-901C-2000-BE6A-5D5810D1B433}" dt="2021-04-08T19:34:58.427" v="43" actId="1076"/>
          <ac:grpSpMkLst>
            <pc:docMk/>
            <pc:sldMk cId="2183170391" sldId="261"/>
            <ac:grpSpMk id="7" creationId="{D1FC8A74-146D-D048-BC82-0896952DCFBA}"/>
          </ac:grpSpMkLst>
        </pc:grpChg>
      </pc:sldChg>
      <pc:sldChg chg="modSp">
        <pc:chgData name="Fabiana Spinelli" userId="S::fabiana.spinelli@un.org::accaedc8-a85a-4f1e-a083-65f73cfa4562" providerId="AD" clId="Web-{D251BC9F-901C-2000-BE6A-5D5810D1B433}" dt="2021-04-08T19:50:34.704" v="112" actId="1076"/>
        <pc:sldMkLst>
          <pc:docMk/>
          <pc:sldMk cId="441878946" sldId="262"/>
        </pc:sldMkLst>
        <pc:spChg chg="mod">
          <ac:chgData name="Fabiana Spinelli" userId="S::fabiana.spinelli@un.org::accaedc8-a85a-4f1e-a083-65f73cfa4562" providerId="AD" clId="Web-{D251BC9F-901C-2000-BE6A-5D5810D1B433}" dt="2021-04-08T19:32:19.141" v="38" actId="20577"/>
          <ac:spMkLst>
            <pc:docMk/>
            <pc:sldMk cId="441878946" sldId="262"/>
            <ac:spMk id="5" creationId="{DFA901A8-B774-A442-9DFD-11015195C714}"/>
          </ac:spMkLst>
        </pc:spChg>
        <pc:spChg chg="mod">
          <ac:chgData name="Fabiana Spinelli" userId="S::fabiana.spinelli@un.org::accaedc8-a85a-4f1e-a083-65f73cfa4562" providerId="AD" clId="Web-{D251BC9F-901C-2000-BE6A-5D5810D1B433}" dt="2021-04-08T19:50:34.672" v="110" actId="1076"/>
          <ac:spMkLst>
            <pc:docMk/>
            <pc:sldMk cId="441878946" sldId="262"/>
            <ac:spMk id="8" creationId="{C18068BF-8E83-AD4B-A2F1-B97B24F67353}"/>
          </ac:spMkLst>
        </pc:spChg>
        <pc:spChg chg="mod">
          <ac:chgData name="Fabiana Spinelli" userId="S::fabiana.spinelli@un.org::accaedc8-a85a-4f1e-a083-65f73cfa4562" providerId="AD" clId="Web-{D251BC9F-901C-2000-BE6A-5D5810D1B433}" dt="2021-04-08T19:50:34.688" v="111" actId="1076"/>
          <ac:spMkLst>
            <pc:docMk/>
            <pc:sldMk cId="441878946" sldId="262"/>
            <ac:spMk id="9" creationId="{14328C76-E290-3148-A0B5-2A5DF8170654}"/>
          </ac:spMkLst>
        </pc:spChg>
        <pc:picChg chg="mod">
          <ac:chgData name="Fabiana Spinelli" userId="S::fabiana.spinelli@un.org::accaedc8-a85a-4f1e-a083-65f73cfa4562" providerId="AD" clId="Web-{D251BC9F-901C-2000-BE6A-5D5810D1B433}" dt="2021-04-08T19:30:13.528" v="23" actId="1076"/>
          <ac:picMkLst>
            <pc:docMk/>
            <pc:sldMk cId="441878946" sldId="262"/>
            <ac:picMk id="7" creationId="{E24F46CB-0347-2949-9AFC-5731293B449F}"/>
          </ac:picMkLst>
        </pc:picChg>
        <pc:picChg chg="mod">
          <ac:chgData name="Fabiana Spinelli" userId="S::fabiana.spinelli@un.org::accaedc8-a85a-4f1e-a083-65f73cfa4562" providerId="AD" clId="Web-{D251BC9F-901C-2000-BE6A-5D5810D1B433}" dt="2021-04-08T19:50:34.704" v="112" actId="1076"/>
          <ac:picMkLst>
            <pc:docMk/>
            <pc:sldMk cId="441878946" sldId="262"/>
            <ac:picMk id="11" creationId="{AD363F4E-3EF0-304C-A318-0B1C8D686742}"/>
          </ac:picMkLst>
        </pc:picChg>
      </pc:sldChg>
      <pc:sldChg chg="modSp">
        <pc:chgData name="Fabiana Spinelli" userId="S::fabiana.spinelli@un.org::accaedc8-a85a-4f1e-a083-65f73cfa4562" providerId="AD" clId="Web-{D251BC9F-901C-2000-BE6A-5D5810D1B433}" dt="2021-04-08T19:49:00.231" v="106" actId="20577"/>
        <pc:sldMkLst>
          <pc:docMk/>
          <pc:sldMk cId="3566011741" sldId="266"/>
        </pc:sldMkLst>
        <pc:spChg chg="mod">
          <ac:chgData name="Fabiana Spinelli" userId="S::fabiana.spinelli@un.org::accaedc8-a85a-4f1e-a083-65f73cfa4562" providerId="AD" clId="Web-{D251BC9F-901C-2000-BE6A-5D5810D1B433}" dt="2021-04-08T19:49:00.231" v="106" actId="20577"/>
          <ac:spMkLst>
            <pc:docMk/>
            <pc:sldMk cId="3566011741" sldId="266"/>
            <ac:spMk id="9" creationId="{623B7D3A-42DC-F349-9289-E90C89B37BA4}"/>
          </ac:spMkLst>
        </pc:spChg>
      </pc:sldChg>
      <pc:sldChg chg="modSp">
        <pc:chgData name="Fabiana Spinelli" userId="S::fabiana.spinelli@un.org::accaedc8-a85a-4f1e-a083-65f73cfa4562" providerId="AD" clId="Web-{D251BC9F-901C-2000-BE6A-5D5810D1B433}" dt="2021-04-08T19:50:00.453" v="109" actId="20577"/>
        <pc:sldMkLst>
          <pc:docMk/>
          <pc:sldMk cId="1886469911" sldId="269"/>
        </pc:sldMkLst>
        <pc:spChg chg="mod">
          <ac:chgData name="Fabiana Spinelli" userId="S::fabiana.spinelli@un.org::accaedc8-a85a-4f1e-a083-65f73cfa4562" providerId="AD" clId="Web-{D251BC9F-901C-2000-BE6A-5D5810D1B433}" dt="2021-04-08T19:50:00.453" v="109" actId="20577"/>
          <ac:spMkLst>
            <pc:docMk/>
            <pc:sldMk cId="1886469911" sldId="269"/>
            <ac:spMk id="2" creationId="{A24B4F6A-BCDF-A147-90EE-38F55CB8C6B6}"/>
          </ac:spMkLst>
        </pc:spChg>
      </pc:sldChg>
    </pc:docChg>
  </pc:docChgLst>
  <pc:docChgLst>
    <pc:chgData name="Fabiana Spinelli" userId="S::fabiana.spinelli@un.org::accaedc8-a85a-4f1e-a083-65f73cfa4562" providerId="AD" clId="Web-{E821BC9F-4061-2000-B465-AC56B9987253}"/>
    <pc:docChg chg="modSld">
      <pc:chgData name="Fabiana Spinelli" userId="S::fabiana.spinelli@un.org::accaedc8-a85a-4f1e-a083-65f73cfa4562" providerId="AD" clId="Web-{E821BC9F-4061-2000-B465-AC56B9987253}" dt="2021-04-08T05:28:19.348" v="1"/>
      <pc:docMkLst>
        <pc:docMk/>
      </pc:docMkLst>
      <pc:sldChg chg="modSp">
        <pc:chgData name="Fabiana Spinelli" userId="S::fabiana.spinelli@un.org::accaedc8-a85a-4f1e-a083-65f73cfa4562" providerId="AD" clId="Web-{E821BC9F-4061-2000-B465-AC56B9987253}" dt="2021-04-08T05:28:19.348" v="1"/>
        <pc:sldMkLst>
          <pc:docMk/>
          <pc:sldMk cId="1886469911" sldId="269"/>
        </pc:sldMkLst>
        <pc:graphicFrameChg chg="mod modGraphic">
          <ac:chgData name="Fabiana Spinelli" userId="S::fabiana.spinelli@un.org::accaedc8-a85a-4f1e-a083-65f73cfa4562" providerId="AD" clId="Web-{E821BC9F-4061-2000-B465-AC56B9987253}" dt="2021-04-08T05:28:19.348" v="1"/>
          <ac:graphicFrameMkLst>
            <pc:docMk/>
            <pc:sldMk cId="1886469911" sldId="269"/>
            <ac:graphicFrameMk id="4" creationId="{B7261DF9-F136-194C-888A-295E95C14021}"/>
          </ac:graphicFrameMkLst>
        </pc:graphicFrameChg>
      </pc:sldChg>
    </pc:docChg>
  </pc:docChgLst>
  <pc:docChgLst>
    <pc:chgData name="Doreen Lynn Robinson" userId="0d976aab-a9c8-4977-9d13-4964f5d850f0" providerId="ADAL" clId="{1A00CF05-E7D2-4B9D-8FB1-79970844AC40}"/>
    <pc:docChg chg="modSld">
      <pc:chgData name="Doreen Lynn Robinson" userId="0d976aab-a9c8-4977-9d13-4964f5d850f0" providerId="ADAL" clId="{1A00CF05-E7D2-4B9D-8FB1-79970844AC40}" dt="2021-04-21T07:26:53.522" v="17" actId="20577"/>
      <pc:docMkLst>
        <pc:docMk/>
      </pc:docMkLst>
      <pc:sldChg chg="modSp mod">
        <pc:chgData name="Doreen Lynn Robinson" userId="0d976aab-a9c8-4977-9d13-4964f5d850f0" providerId="ADAL" clId="{1A00CF05-E7D2-4B9D-8FB1-79970844AC40}" dt="2021-04-21T07:26:53.522" v="17" actId="20577"/>
        <pc:sldMkLst>
          <pc:docMk/>
          <pc:sldMk cId="1886469911" sldId="269"/>
        </pc:sldMkLst>
        <pc:spChg chg="mod">
          <ac:chgData name="Doreen Lynn Robinson" userId="0d976aab-a9c8-4977-9d13-4964f5d850f0" providerId="ADAL" clId="{1A00CF05-E7D2-4B9D-8FB1-79970844AC40}" dt="2021-04-21T07:26:53.522" v="17" actId="20577"/>
          <ac:spMkLst>
            <pc:docMk/>
            <pc:sldMk cId="1886469911" sldId="269"/>
            <ac:spMk id="2" creationId="{A24B4F6A-BCDF-A147-90EE-38F55CB8C6B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16114-94D5-C94E-A414-FD075A01461A}" type="datetimeFigureOut">
              <a:rPr lang="en-US" smtClean="0"/>
              <a:t>16/04/2021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26B78-950D-0B45-B694-D406D7D4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00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426B78-950D-0B45-B694-D406D7D4BE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85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3AC07-4ECD-274D-A461-34813D23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DAD18A-AA99-7244-AD35-36B5F7F22F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0D051-4D76-114A-B416-A96E2CBDB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16/04/2021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8A74E-22F8-534D-B4EF-35F71AEC3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47C90-B25E-A346-9E9B-162B3B16D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953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E7F9A-FB0A-374E-8E6E-9FA973B03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A5AF0C-A74C-8D41-8D0B-E760DF3D22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94928-BA9F-BE42-8F15-BBA9A4226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16/04/2021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01EF0-F95A-7945-9A8C-35AD090D9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47B9-6005-2044-8A6F-E62EBCA39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5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726E5D-64F1-7042-8487-B3E5161568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755CE7-1A46-F24F-8E3D-5A75E4297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F563F-D312-914B-8778-A3D9146B4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16/04/2021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AEE13-CEB6-B842-A306-00E16204F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45253-EA51-E242-8776-3BAF9B396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9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BC2BE-2FD4-BE43-A025-98552DC85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90BEE-8862-634E-9DAE-E2C82AD1A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1F68F-66EB-5E4A-B72B-F8770F943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16/04/2021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4B2E6-7E31-1941-AEBF-B1CE93BB2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437D6-1BEB-144E-AF02-C0AFE57A2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56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717B9-B148-E945-A148-AF11F998E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A13F4-6533-8F4D-B85C-DCBEBAB82A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D4C4C-3BC4-E94B-8FFB-CF3A78D02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16/04/2021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E3417-B0DA-8D40-BCFF-5BD793E06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3042B-AE29-6A40-9D64-EB42D4DF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85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A3EBE-5BB2-9043-B1CD-F8DEC3713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F21E0-BF3B-5645-B70D-243CB22420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A73481-D8A0-D844-8619-711C4427A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03B4DE-EF38-F44E-B078-539326634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16/04/2021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DDE1C-6604-1844-9F35-A0D309527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96A18A-AF8C-3344-A6D2-BC0EBB13A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48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FAABC-5F3E-F544-A989-4215E1670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AD5C4-1F6E-E542-86B3-2FD64939D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E9964D-E4CF-C64B-B22B-028802C32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23F8C2-AAC8-294A-AE77-DC323A8B3B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D8550E-758E-4C47-AAF9-E6DCB4BCAC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B80521-D8AC-D245-B03B-798B63C47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16/04/2021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73800E-41A3-6640-8D6F-5E6B752C1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CF6877-5F51-7946-8AE1-D15587853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30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361D1-71E2-A143-9849-E31FC4963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0A9FB3-307A-DF4E-9555-451A6BB3E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16/04/2021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7E2E4D-59CE-554C-89A6-862894A99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E3EB03-2311-2D40-A4C7-9075EE223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8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3E0DE3-BED1-D54F-BEAA-EC1028D84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16/04/2021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F3F3F1-269A-0141-BCC5-EC8AF0055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5E10F-C896-364B-B942-D8EAE480F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78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9F1E7-463E-9649-AB61-F30F302CF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889F6-1141-5F4B-9E1A-78D1C42B8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207966-BD51-484B-9E24-A0AF92E84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F7D5A-298F-7645-89AA-57AA44E11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16/04/2021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5C3A19-B82D-7848-9D80-1438A5CEA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2609FB-0537-F447-8684-B7AE80CF6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33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ADCD7-8C05-784F-B967-89E4284EC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38B20C-C42A-E44D-A952-19B4D305CB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854BA3-09E2-2C4E-89F7-110A98FCA1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15A16B-D78C-A546-8D53-5C548EAC1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16/04/2021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FF0E7-CF03-B64A-B146-9D65C2BAF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553722-7A82-4448-B7C3-02830ECCB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5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7929D1-5E48-A046-AAE1-BCCA5ACB1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3C9253-EABA-104E-AC57-20BBDDC8E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41176-6322-B44A-AB2A-64E15B9FE0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30487-9C54-7E48-836D-2B2D373B8A85}" type="datetimeFigureOut">
              <a:rPr lang="en-US" smtClean="0"/>
              <a:t>16/04/2021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3DE3D9-F99A-6A4A-A255-F36F987B43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D6F28-6826-124D-9F1F-0239F9E50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8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ho.int/news-room/q-a-detail/one-health" TargetMode="External"/><Relationship Id="rId5" Type="http://schemas.openxmlformats.org/officeDocument/2006/relationships/hyperlink" Target="https://www.frontiersin.org/articles/10.3389/fvets.2017.00163/full" TargetMode="External"/><Relationship Id="rId10" Type="http://schemas.microsoft.com/office/2007/relationships/hdphoto" Target="../media/hdphoto2.wdp"/><Relationship Id="rId4" Type="http://schemas.openxmlformats.org/officeDocument/2006/relationships/image" Target="../media/image3.emf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emf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F09A6B2-A937-9B4D-A91B-21EDFEAE85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876952"/>
              </p:ext>
            </p:extLst>
          </p:nvPr>
        </p:nvGraphicFramePr>
        <p:xfrm>
          <a:off x="673100" y="1574800"/>
          <a:ext cx="10845800" cy="471424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7230533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3615267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2806700">
                <a:tc gridSpan="2">
                  <a:txBody>
                    <a:bodyPr/>
                    <a:lstStyle/>
                    <a:p>
                      <a:endParaRPr lang="en-US" sz="40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r>
                        <a:rPr lang="en-US" sz="4000" b="1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Update on UNEP engagement in One Health collaboration</a:t>
                      </a:r>
                      <a:endParaRPr lang="en-US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12065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Committee of Permanent Representatives Subcommittee Meeting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Nairobi, Kenya</a:t>
                      </a:r>
                    </a:p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22 April 2021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8CDA326B-DC27-5640-A0EB-E5E414589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0990" y="568960"/>
            <a:ext cx="1587910" cy="11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832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7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D44BAFF-24C9-5E4D-AEEB-0553B8874F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C1E2DD1-327A-B847-8585-CBA37B5C54AA}"/>
              </a:ext>
            </a:extLst>
          </p:cNvPr>
          <p:cNvSpPr/>
          <p:nvPr/>
        </p:nvSpPr>
        <p:spPr>
          <a:xfrm>
            <a:off x="0" y="771436"/>
            <a:ext cx="11899900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3"/>
            <a:r>
              <a:rPr lang="en-US" sz="3200" b="1" dirty="0">
                <a:solidFill>
                  <a:srgbClr val="00B0F0"/>
                </a:solidFill>
                <a:latin typeface="Roboto"/>
              </a:rPr>
              <a:t>One Health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F2D78E5-395B-ED46-9AD2-767D27BFE930}"/>
              </a:ext>
            </a:extLst>
          </p:cNvPr>
          <p:cNvGrpSpPr/>
          <p:nvPr/>
        </p:nvGrpSpPr>
        <p:grpSpPr>
          <a:xfrm>
            <a:off x="646376" y="1824658"/>
            <a:ext cx="3975100" cy="3729036"/>
            <a:chOff x="682625" y="1488282"/>
            <a:chExt cx="3975100" cy="3729036"/>
          </a:xfrm>
        </p:grpSpPr>
        <p:sp>
          <p:nvSpPr>
            <p:cNvPr id="2" name="Teardrop 1">
              <a:extLst>
                <a:ext uri="{FF2B5EF4-FFF2-40B4-BE49-F238E27FC236}">
                  <a16:creationId xmlns:a16="http://schemas.microsoft.com/office/drawing/2014/main" id="{9894EDF4-663E-634C-9726-5D1AD136558A}"/>
                </a:ext>
              </a:extLst>
            </p:cNvPr>
            <p:cNvSpPr/>
            <p:nvPr/>
          </p:nvSpPr>
          <p:spPr>
            <a:xfrm>
              <a:off x="682625" y="1488282"/>
              <a:ext cx="3975100" cy="3729036"/>
            </a:xfrm>
            <a:prstGeom prst="teardrop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FA901A8-B774-A442-9DFD-11015195C714}"/>
                </a:ext>
              </a:extLst>
            </p:cNvPr>
            <p:cNvSpPr txBox="1"/>
            <p:nvPr/>
          </p:nvSpPr>
          <p:spPr>
            <a:xfrm>
              <a:off x="741101" y="1898579"/>
              <a:ext cx="3733630" cy="166199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lvl="1" algn="r">
                <a:defRPr/>
              </a:pPr>
              <a:r>
                <a:rPr lang="en-US" dirty="0">
                  <a:latin typeface="Roboto" panose="02000000000000000000" pitchFamily="2" charset="0"/>
                  <a:ea typeface="Roboto" panose="02000000000000000000" pitchFamily="2" charset="0"/>
                </a:rPr>
                <a:t>Holistic and interdisciplinary approach working with the </a:t>
              </a:r>
            </a:p>
            <a:p>
              <a:pPr lvl="1" algn="r">
                <a:defRPr/>
              </a:pPr>
              <a:r>
                <a:rPr lang="en-US" dirty="0">
                  <a:latin typeface="Roboto" panose="02000000000000000000" pitchFamily="2" charset="0"/>
                  <a:ea typeface="Roboto" panose="02000000000000000000" pitchFamily="2" charset="0"/>
                </a:rPr>
                <a:t>human–animal–environment</a:t>
              </a:r>
            </a:p>
            <a:p>
              <a:pPr lvl="1" algn="r">
                <a:defRPr/>
              </a:pPr>
              <a:r>
                <a:rPr lang="en-US" dirty="0">
                  <a:latin typeface="Roboto" panose="02000000000000000000" pitchFamily="2" charset="0"/>
                  <a:ea typeface="Roboto" panose="02000000000000000000" pitchFamily="2" charset="0"/>
                </a:rPr>
                <a:t> interface</a:t>
              </a:r>
            </a:p>
            <a:p>
              <a:pPr lvl="1" algn="r">
                <a:defRPr/>
              </a:pPr>
              <a:endParaRPr lang="en-US" dirty="0">
                <a:ea typeface="+mn-lt"/>
                <a:cs typeface="+mn-lt"/>
              </a:endParaRPr>
            </a:p>
            <a:p>
              <a:pPr lvl="1" algn="r">
                <a:defRPr/>
              </a:pPr>
              <a:r>
                <a:rPr lang="en-US" sz="1200" dirty="0">
                  <a:solidFill>
                    <a:srgbClr val="000000"/>
                  </a:solidFill>
                  <a:ea typeface="+mn-lt"/>
                  <a:cs typeface="+mn-lt"/>
                </a:rPr>
                <a:t>(</a:t>
              </a:r>
              <a:r>
                <a:rPr lang="en-US" sz="1200" dirty="0">
                  <a:solidFill>
                    <a:srgbClr val="00AEEF"/>
                  </a:solidFill>
                  <a:ea typeface="+mn-lt"/>
                  <a:cs typeface="+mn-lt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Lerner &amp; Berg, 2017</a:t>
              </a:r>
              <a:r>
                <a:rPr lang="en-US" sz="1200" dirty="0">
                  <a:ea typeface="+mn-lt"/>
                  <a:cs typeface="+mn-lt"/>
                </a:rPr>
                <a:t>)</a:t>
              </a:r>
              <a:endParaRPr lang="en-US" sz="1200" b="1" u="sng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498C38C-5C66-5042-944D-971194DA94FE}"/>
              </a:ext>
            </a:extLst>
          </p:cNvPr>
          <p:cNvGrpSpPr/>
          <p:nvPr/>
        </p:nvGrpSpPr>
        <p:grpSpPr>
          <a:xfrm>
            <a:off x="7449784" y="199108"/>
            <a:ext cx="4354754" cy="3729036"/>
            <a:chOff x="7449784" y="199108"/>
            <a:chExt cx="4354754" cy="372903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18D288C-AEE0-5145-8409-5AE60BE04503}"/>
                </a:ext>
              </a:extLst>
            </p:cNvPr>
            <p:cNvGrpSpPr/>
            <p:nvPr/>
          </p:nvGrpSpPr>
          <p:grpSpPr>
            <a:xfrm>
              <a:off x="7449784" y="199108"/>
              <a:ext cx="4354754" cy="3729036"/>
              <a:chOff x="4857660" y="2112252"/>
              <a:chExt cx="4354754" cy="3729036"/>
            </a:xfrm>
          </p:grpSpPr>
          <p:sp>
            <p:nvSpPr>
              <p:cNvPr id="8" name="Teardrop 7">
                <a:extLst>
                  <a:ext uri="{FF2B5EF4-FFF2-40B4-BE49-F238E27FC236}">
                    <a16:creationId xmlns:a16="http://schemas.microsoft.com/office/drawing/2014/main" id="{C18068BF-8E83-AD4B-A2F1-B97B24F67353}"/>
                  </a:ext>
                </a:extLst>
              </p:cNvPr>
              <p:cNvSpPr/>
              <p:nvPr/>
            </p:nvSpPr>
            <p:spPr>
              <a:xfrm flipH="1" flipV="1">
                <a:off x="5237314" y="2112252"/>
                <a:ext cx="3975100" cy="3729036"/>
              </a:xfrm>
              <a:prstGeom prst="teardrop">
                <a:avLst/>
              </a:prstGeom>
              <a:solidFill>
                <a:schemeClr val="bg1"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328C76-E290-3148-A0B5-2A5DF8170654}"/>
                  </a:ext>
                </a:extLst>
              </p:cNvPr>
              <p:cNvSpPr txBox="1"/>
              <p:nvPr/>
            </p:nvSpPr>
            <p:spPr>
              <a:xfrm>
                <a:off x="4857660" y="2706947"/>
                <a:ext cx="3865802" cy="286232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/>
              <a:p>
                <a:pPr lvl="1" algn="r">
                  <a:defRPr/>
                </a:pPr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</a:rPr>
                  <a:t>an approach to </a:t>
                </a:r>
              </a:p>
              <a:p>
                <a:pPr lvl="1" algn="r">
                  <a:defRPr/>
                </a:pPr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</a:rPr>
                  <a:t>designing and implementing </a:t>
                </a:r>
                <a:r>
                  <a:rPr lang="en-US" dirty="0" err="1">
                    <a:latin typeface="Roboto" panose="02000000000000000000" pitchFamily="2" charset="0"/>
                    <a:ea typeface="Roboto" panose="02000000000000000000" pitchFamily="2" charset="0"/>
                  </a:rPr>
                  <a:t>programmes</a:t>
                </a:r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</a:rPr>
                  <a:t>, policies, legislation and research in which multiple sectors communicate and work together to achieve better public health outcomes</a:t>
                </a:r>
              </a:p>
              <a:p>
                <a:pPr lvl="1" algn="r">
                  <a:defRPr/>
                </a:pPr>
                <a:endParaRPr lang="en-US" dirty="0"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pPr lvl="1">
                  <a:defRPr/>
                </a:pPr>
                <a:r>
                  <a:rPr lang="en-US" sz="1100" dirty="0">
                    <a:latin typeface="Roboto"/>
                    <a:ea typeface="Roboto" panose="02000000000000000000" pitchFamily="2" charset="0"/>
                  </a:rPr>
                  <a:t>                                                  (</a:t>
                </a:r>
                <a:r>
                  <a:rPr lang="en-US" sz="1100" dirty="0">
                    <a:solidFill>
                      <a:srgbClr val="00AEEF"/>
                    </a:solidFill>
                    <a:latin typeface="Roboto"/>
                    <a:ea typeface="Roboto" panose="02000000000000000000" pitchFamily="2" charset="0"/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WHO, 2017</a:t>
                </a:r>
                <a:r>
                  <a:rPr lang="en-US" sz="1100" dirty="0">
                    <a:latin typeface="Roboto"/>
                    <a:ea typeface="Roboto" panose="02000000000000000000" pitchFamily="2" charset="0"/>
                  </a:rPr>
                  <a:t>)</a:t>
                </a:r>
              </a:p>
            </p:txBody>
          </p:sp>
        </p:grpSp>
        <p:pic>
          <p:nvPicPr>
            <p:cNvPr id="11" name="Graphic 10" descr="Open quotation mark with solid fill">
              <a:extLst>
                <a:ext uri="{FF2B5EF4-FFF2-40B4-BE49-F238E27FC236}">
                  <a16:creationId xmlns:a16="http://schemas.microsoft.com/office/drawing/2014/main" id="{AD363F4E-3EF0-304C-A318-0B1C8D68674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729309" y="336603"/>
              <a:ext cx="914400" cy="914400"/>
            </a:xfrm>
            <a:prstGeom prst="rect">
              <a:avLst/>
            </a:prstGeom>
          </p:spPr>
        </p:pic>
      </p:grpSp>
      <p:pic>
        <p:nvPicPr>
          <p:cNvPr id="7" name="Picture 2">
            <a:extLst>
              <a:ext uri="{FF2B5EF4-FFF2-40B4-BE49-F238E27FC236}">
                <a16:creationId xmlns:a16="http://schemas.microsoft.com/office/drawing/2014/main" id="{E24F46CB-0347-2949-9AFC-5731293B4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alphaModFix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7579" b="94377" l="1493" r="94279">
                        <a14:foregroundMark x1="40796" y1="35941" x2="40796" y2="35941"/>
                        <a14:foregroundMark x1="60945" y1="36675" x2="60945" y2="36675"/>
                        <a14:foregroundMark x1="33582" y1="24939" x2="33582" y2="24939"/>
                        <a14:foregroundMark x1="28856" y1="40098" x2="28856" y2="40098"/>
                        <a14:foregroundMark x1="33582" y1="44254" x2="33582" y2="44254"/>
                        <a14:foregroundMark x1="27861" y1="61614" x2="27861" y2="61614"/>
                        <a14:foregroundMark x1="15423" y1="63325" x2="15423" y2="63325"/>
                        <a14:foregroundMark x1="54478" y1="8068" x2="54478" y2="8068"/>
                        <a14:foregroundMark x1="4726" y1="78484" x2="4726" y2="78484"/>
                        <a14:foregroundMark x1="30100" y1="12225" x2="30100" y2="12225"/>
                        <a14:foregroundMark x1="90299" y1="80196" x2="90299" y2="80196"/>
                        <a14:foregroundMark x1="34328" y1="94621" x2="34328" y2="94621"/>
                        <a14:foregroundMark x1="1741" y1="63814" x2="1741" y2="63814"/>
                        <a14:foregroundMark x1="1741" y1="63814" x2="1741" y2="63814"/>
                        <a14:foregroundMark x1="3483" y1="58191" x2="3483" y2="58191"/>
                        <a14:foregroundMark x1="1741" y1="63325" x2="1741" y2="63325"/>
                        <a14:foregroundMark x1="2488" y1="69193" x2="2488" y2="69193"/>
                        <a14:foregroundMark x1="94527" y1="66259" x2="94527" y2="66259"/>
                        <a14:foregroundMark x1="39055" y1="8068" x2="39055" y2="8068"/>
                        <a14:foregroundMark x1="20647" y1="24450" x2="18905" y2="32518"/>
                        <a14:foregroundMark x1="52135" y1="7751" x2="53731" y2="7579"/>
                        <a14:foregroundMark x1="37811" y1="9291" x2="40825" y2="8967"/>
                        <a14:foregroundMark x1="76117" y1="37990" x2="77363" y2="34230"/>
                        <a14:foregroundMark x1="70398" y1="55257" x2="77363" y2="34474"/>
                        <a14:foregroundMark x1="77363" y1="34474" x2="76866" y2="24939"/>
                        <a14:backgroundMark x1="40796" y1="10513" x2="49751" y2="9291"/>
                        <a14:backgroundMark x1="49751" y1="9780" x2="51990" y2="8068"/>
                        <a14:backgroundMark x1="40299" y1="9780" x2="42040" y2="9780"/>
                        <a14:backgroundMark x1="66667" y1="50611" x2="66667" y2="50611"/>
                        <a14:backgroundMark x1="63184" y1="49389" x2="67910" y2="48166"/>
                        <a14:backgroundMark x1="63184" y1="46944" x2="68657" y2="44254"/>
                        <a14:backgroundMark x1="71393" y1="27384" x2="73881" y2="22738"/>
                        <a14:backgroundMark x1="67910" y1="33007" x2="69154" y2="31296"/>
                        <a14:backgroundMark x1="75124" y1="29095" x2="75622" y2="26650"/>
                        <a14:backgroundMark x1="69652" y1="38386" x2="74378" y2="41809"/>
                        <a14:backgroundMark x1="74378" y1="40587" x2="70398" y2="51100"/>
                        <a14:backgroundMark x1="70808" y1="54120" x2="71393" y2="53545"/>
                        <a14:backgroundMark x1="69154" y1="55746" x2="70617" y2="54308"/>
                        <a14:backgroundMark x1="92289" y1="66748" x2="92786" y2="65526"/>
                        <a14:backgroundMark x1="92786" y1="63814" x2="93284" y2="66259"/>
                        <a14:backgroundMark x1="74378" y1="27873" x2="77363" y2="34230"/>
                        <a14:backgroundMark x1="74378" y1="26161" x2="76866" y2="290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992" y="3011394"/>
            <a:ext cx="2149329" cy="218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E39CB73-C7C5-2B46-B678-7DE1FB219BEE}"/>
              </a:ext>
            </a:extLst>
          </p:cNvPr>
          <p:cNvSpPr/>
          <p:nvPr/>
        </p:nvSpPr>
        <p:spPr>
          <a:xfrm>
            <a:off x="21589" y="6475827"/>
            <a:ext cx="376417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100" dirty="0">
                <a:solidFill>
                  <a:srgbClr val="00AEE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Photo: </a:t>
            </a:r>
            <a:r>
              <a:rPr lang="en-US" sz="1100" dirty="0" err="1">
                <a:solidFill>
                  <a:srgbClr val="00AEE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Yoly</a:t>
            </a:r>
            <a:r>
              <a:rPr lang="en-US" sz="1100" dirty="0">
                <a:solidFill>
                  <a:srgbClr val="00AEE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rgbClr val="00AEE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Gutierrez,CIFOR</a:t>
            </a:r>
            <a:r>
              <a:rPr lang="en-US" sz="1100" dirty="0">
                <a:solidFill>
                  <a:srgbClr val="00AEE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(CC BY-NC-ND 2.0)</a:t>
            </a:r>
            <a:endParaRPr lang="en-US" sz="1100" dirty="0">
              <a:solidFill>
                <a:srgbClr val="00AEEF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96233DC-ECED-F943-8A6E-B0CCEEE3FEE0}"/>
              </a:ext>
            </a:extLst>
          </p:cNvPr>
          <p:cNvCxnSpPr>
            <a:cxnSpLocks/>
          </p:cNvCxnSpPr>
          <p:nvPr/>
        </p:nvCxnSpPr>
        <p:spPr>
          <a:xfrm>
            <a:off x="-215900" y="5899030"/>
            <a:ext cx="12407900" cy="0"/>
          </a:xfrm>
          <a:prstGeom prst="line">
            <a:avLst/>
          </a:prstGeom>
          <a:ln w="15875">
            <a:solidFill>
              <a:srgbClr val="00AE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878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220756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232000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116000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2">
                  <a:txBody>
                    <a:bodyPr/>
                    <a:lstStyle/>
                    <a:p>
                      <a:pPr lvl="1"/>
                      <a:r>
                        <a:rPr lang="en-US" sz="2800" b="1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UNEP Membership in the Tripartite Alliance on One Health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2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 gridSpan="2"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rgbClr val="00AEEF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2C203545-4177-8541-8024-A1C61142A883}"/>
              </a:ext>
            </a:extLst>
          </p:cNvPr>
          <p:cNvSpPr/>
          <p:nvPr/>
        </p:nvSpPr>
        <p:spPr>
          <a:xfrm>
            <a:off x="6097800" y="1741975"/>
            <a:ext cx="5651500" cy="3875825"/>
          </a:xfrm>
          <a:prstGeom prst="roundRect">
            <a:avLst>
              <a:gd name="adj" fmla="val 50000"/>
            </a:avLst>
          </a:prstGeom>
          <a:solidFill>
            <a:srgbClr val="00AEEF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44BAFF-24C9-5E4D-AEEB-0553B8874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1117C3-5DE8-7E41-B949-45401A73B1CA}"/>
              </a:ext>
            </a:extLst>
          </p:cNvPr>
          <p:cNvSpPr txBox="1"/>
          <p:nvPr/>
        </p:nvSpPr>
        <p:spPr>
          <a:xfrm>
            <a:off x="51798" y="1737575"/>
            <a:ext cx="5562600" cy="40934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000" b="1" u="sng" dirty="0">
                <a:latin typeface="Roboto" panose="02000000000000000000" pitchFamily="2" charset="0"/>
                <a:ea typeface="Roboto" panose="02000000000000000000" pitchFamily="2" charset="0"/>
              </a:rPr>
              <a:t>UNEP’s added value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</a:rPr>
              <a:t>: network expertise</a:t>
            </a: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,Sans-Serif" panose="020B0604020202020204" pitchFamily="34" charset="0"/>
              <a:buChar char="•"/>
              <a:defRPr/>
            </a:pPr>
            <a:r>
              <a:rPr lang="en-US" sz="2000" b="1" u="sng" dirty="0">
                <a:latin typeface="Roboto"/>
              </a:rPr>
              <a:t>Status</a:t>
            </a:r>
            <a:r>
              <a:rPr lang="en-US" sz="2000" dirty="0">
                <a:latin typeface="Roboto"/>
              </a:rPr>
              <a:t>: UNEP joining the Tripartite Alliance on One Health between FAO, OIE and WHO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Roboto" panose="02000000000000000000" pitchFamily="2" charset="0"/>
              <a:ea typeface="+mn-lt"/>
              <a:cs typeface="+mn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FC8A74-146D-D048-BC82-0896952DCFBA}"/>
              </a:ext>
            </a:extLst>
          </p:cNvPr>
          <p:cNvGrpSpPr/>
          <p:nvPr/>
        </p:nvGrpSpPr>
        <p:grpSpPr>
          <a:xfrm>
            <a:off x="1008290" y="2347960"/>
            <a:ext cx="3817312" cy="1858335"/>
            <a:chOff x="7627143" y="1098924"/>
            <a:chExt cx="3817312" cy="1858335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EED6F2A-755D-974F-A929-63F78EB34D6B}"/>
                </a:ext>
              </a:extLst>
            </p:cNvPr>
            <p:cNvSpPr/>
            <p:nvPr/>
          </p:nvSpPr>
          <p:spPr>
            <a:xfrm>
              <a:off x="7627143" y="1100070"/>
              <a:ext cx="1857189" cy="1857189"/>
            </a:xfrm>
            <a:prstGeom prst="ellipse">
              <a:avLst/>
            </a:prstGeom>
            <a:solidFill>
              <a:srgbClr val="00AEEF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8F5BB95-230B-C142-9348-9FFE34F2EBA6}"/>
                </a:ext>
              </a:extLst>
            </p:cNvPr>
            <p:cNvSpPr/>
            <p:nvPr/>
          </p:nvSpPr>
          <p:spPr>
            <a:xfrm>
              <a:off x="7714997" y="1178072"/>
              <a:ext cx="334294" cy="334294"/>
            </a:xfrm>
            <a:prstGeom prst="ellipse">
              <a:avLst/>
            </a:prstGeom>
            <a:solidFill>
              <a:srgbClr val="00AEEF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77AD3E0A-8836-BC45-81E1-F971C5F7573A}"/>
                </a:ext>
              </a:extLst>
            </p:cNvPr>
            <p:cNvSpPr/>
            <p:nvPr/>
          </p:nvSpPr>
          <p:spPr>
            <a:xfrm>
              <a:off x="7882144" y="1178072"/>
              <a:ext cx="1788111" cy="334294"/>
            </a:xfrm>
            <a:custGeom>
              <a:avLst/>
              <a:gdLst>
                <a:gd name="connsiteX0" fmla="*/ 0 w 1788111"/>
                <a:gd name="connsiteY0" fmla="*/ 0 h 334294"/>
                <a:gd name="connsiteX1" fmla="*/ 1788111 w 1788111"/>
                <a:gd name="connsiteY1" fmla="*/ 0 h 334294"/>
                <a:gd name="connsiteX2" fmla="*/ 1788111 w 1788111"/>
                <a:gd name="connsiteY2" fmla="*/ 334294 h 334294"/>
                <a:gd name="connsiteX3" fmla="*/ 0 w 1788111"/>
                <a:gd name="connsiteY3" fmla="*/ 334294 h 334294"/>
                <a:gd name="connsiteX4" fmla="*/ 0 w 1788111"/>
                <a:gd name="connsiteY4" fmla="*/ 0 h 33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11" h="334294">
                  <a:moveTo>
                    <a:pt x="0" y="0"/>
                  </a:moveTo>
                  <a:lnTo>
                    <a:pt x="1788111" y="0"/>
                  </a:lnTo>
                  <a:lnTo>
                    <a:pt x="1788111" y="334294"/>
                  </a:lnTo>
                  <a:lnTo>
                    <a:pt x="0" y="33429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b="1" kern="1200" dirty="0"/>
                <a:t>Interna</a:t>
              </a:r>
              <a:r>
                <a:rPr lang="en-US" sz="1600" kern="1200" dirty="0"/>
                <a:t>l</a:t>
              </a: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659E41B-2246-C940-B13E-B32E7C10AA36}"/>
                </a:ext>
              </a:extLst>
            </p:cNvPr>
            <p:cNvSpPr/>
            <p:nvPr/>
          </p:nvSpPr>
          <p:spPr>
            <a:xfrm>
              <a:off x="7908217" y="1625600"/>
              <a:ext cx="1306011" cy="1077019"/>
            </a:xfrm>
            <a:custGeom>
              <a:avLst/>
              <a:gdLst>
                <a:gd name="connsiteX0" fmla="*/ 0 w 1306011"/>
                <a:gd name="connsiteY0" fmla="*/ 0 h 1077019"/>
                <a:gd name="connsiteX1" fmla="*/ 1306011 w 1306011"/>
                <a:gd name="connsiteY1" fmla="*/ 0 h 1077019"/>
                <a:gd name="connsiteX2" fmla="*/ 1306011 w 1306011"/>
                <a:gd name="connsiteY2" fmla="*/ 1077019 h 1077019"/>
                <a:gd name="connsiteX3" fmla="*/ 0 w 1306011"/>
                <a:gd name="connsiteY3" fmla="*/ 1077019 h 1077019"/>
                <a:gd name="connsiteX4" fmla="*/ 0 w 1306011"/>
                <a:gd name="connsiteY4" fmla="*/ 0 h 107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6011" h="1077019">
                  <a:moveTo>
                    <a:pt x="0" y="0"/>
                  </a:moveTo>
                  <a:lnTo>
                    <a:pt x="1306011" y="0"/>
                  </a:lnTo>
                  <a:lnTo>
                    <a:pt x="1306011" y="1077019"/>
                  </a:lnTo>
                  <a:lnTo>
                    <a:pt x="0" y="107701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 typeface="Arial" panose="020B0604020202020204" pitchFamily="34" charset="0"/>
                <a:buNone/>
              </a:pPr>
              <a:r>
                <a:rPr lang="en-US" sz="1200" kern="1200" dirty="0">
                  <a:solidFill>
                    <a:prstClr val="black"/>
                  </a:solidFill>
                  <a:latin typeface="Roboto" panose="02000000000000000000" pitchFamily="2" charset="0"/>
                  <a:ea typeface="Roboto" panose="02000000000000000000" pitchFamily="2" charset="0"/>
                  <a:cs typeface="+mn-cs"/>
                </a:rPr>
                <a:t>scientific, legal and policy expertise including regional offices and multilateral environmental agreements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D8851A8-29BF-524E-AD9F-843B23500E0E}"/>
                </a:ext>
              </a:extLst>
            </p:cNvPr>
            <p:cNvSpPr/>
            <p:nvPr/>
          </p:nvSpPr>
          <p:spPr>
            <a:xfrm>
              <a:off x="9401353" y="1098924"/>
              <a:ext cx="1857189" cy="1857189"/>
            </a:xfrm>
            <a:prstGeom prst="ellipse">
              <a:avLst/>
            </a:prstGeom>
            <a:solidFill>
              <a:srgbClr val="00AEEF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9C50086-C3A2-F348-8508-1855BE79BEDA}"/>
                </a:ext>
              </a:extLst>
            </p:cNvPr>
            <p:cNvSpPr/>
            <p:nvPr/>
          </p:nvSpPr>
          <p:spPr>
            <a:xfrm>
              <a:off x="9489219" y="1163150"/>
              <a:ext cx="334294" cy="334294"/>
            </a:xfrm>
            <a:prstGeom prst="ellipse">
              <a:avLst/>
            </a:prstGeom>
            <a:solidFill>
              <a:srgbClr val="00AEEF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EDB26DC-8AD7-7746-9069-5E75F21244AF}"/>
                </a:ext>
              </a:extLst>
            </p:cNvPr>
            <p:cNvSpPr/>
            <p:nvPr/>
          </p:nvSpPr>
          <p:spPr>
            <a:xfrm>
              <a:off x="9656344" y="1163150"/>
              <a:ext cx="1788111" cy="334294"/>
            </a:xfrm>
            <a:custGeom>
              <a:avLst/>
              <a:gdLst>
                <a:gd name="connsiteX0" fmla="*/ 0 w 1788111"/>
                <a:gd name="connsiteY0" fmla="*/ 0 h 334294"/>
                <a:gd name="connsiteX1" fmla="*/ 1788111 w 1788111"/>
                <a:gd name="connsiteY1" fmla="*/ 0 h 334294"/>
                <a:gd name="connsiteX2" fmla="*/ 1788111 w 1788111"/>
                <a:gd name="connsiteY2" fmla="*/ 334294 h 334294"/>
                <a:gd name="connsiteX3" fmla="*/ 0 w 1788111"/>
                <a:gd name="connsiteY3" fmla="*/ 334294 h 334294"/>
                <a:gd name="connsiteX4" fmla="*/ 0 w 1788111"/>
                <a:gd name="connsiteY4" fmla="*/ 0 h 33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11" h="334294">
                  <a:moveTo>
                    <a:pt x="0" y="0"/>
                  </a:moveTo>
                  <a:lnTo>
                    <a:pt x="1788111" y="0"/>
                  </a:lnTo>
                  <a:lnTo>
                    <a:pt x="1788111" y="334294"/>
                  </a:lnTo>
                  <a:lnTo>
                    <a:pt x="0" y="33429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b="1" kern="1200" dirty="0"/>
                <a:t>External</a:t>
              </a:r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E06A165-7DD0-5E4F-8ECD-CBF489CBC8A1}"/>
                </a:ext>
              </a:extLst>
            </p:cNvPr>
            <p:cNvSpPr/>
            <p:nvPr/>
          </p:nvSpPr>
          <p:spPr>
            <a:xfrm>
              <a:off x="9525998" y="1625604"/>
              <a:ext cx="1655622" cy="1005285"/>
            </a:xfrm>
            <a:custGeom>
              <a:avLst/>
              <a:gdLst>
                <a:gd name="connsiteX0" fmla="*/ 0 w 1655622"/>
                <a:gd name="connsiteY0" fmla="*/ 0 h 1005285"/>
                <a:gd name="connsiteX1" fmla="*/ 1655622 w 1655622"/>
                <a:gd name="connsiteY1" fmla="*/ 0 h 1005285"/>
                <a:gd name="connsiteX2" fmla="*/ 1655622 w 1655622"/>
                <a:gd name="connsiteY2" fmla="*/ 1005285 h 1005285"/>
                <a:gd name="connsiteX3" fmla="*/ 0 w 1655622"/>
                <a:gd name="connsiteY3" fmla="*/ 1005285 h 1005285"/>
                <a:gd name="connsiteX4" fmla="*/ 0 w 1655622"/>
                <a:gd name="connsiteY4" fmla="*/ 0 h 100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5622" h="1005285">
                  <a:moveTo>
                    <a:pt x="0" y="0"/>
                  </a:moveTo>
                  <a:lnTo>
                    <a:pt x="1655622" y="0"/>
                  </a:lnTo>
                  <a:lnTo>
                    <a:pt x="1655622" y="1005285"/>
                  </a:lnTo>
                  <a:lnTo>
                    <a:pt x="0" y="10052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 typeface="Arial" panose="020B0604020202020204" pitchFamily="34" charset="0"/>
                <a:buNone/>
              </a:pPr>
              <a:r>
                <a:rPr lang="en-US" sz="1200" kern="12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environment and wildlife ministries and donors, non-governmental organizations, research institutions and private sector partners</a:t>
              </a:r>
              <a:endParaRPr lang="en-US" sz="1200" kern="1200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48CF44C-A999-244B-BF66-745605FFB9E1}"/>
              </a:ext>
            </a:extLst>
          </p:cNvPr>
          <p:cNvSpPr txBox="1"/>
          <p:nvPr/>
        </p:nvSpPr>
        <p:spPr>
          <a:xfrm>
            <a:off x="6861996" y="2200264"/>
            <a:ext cx="4040954" cy="307777"/>
          </a:xfrm>
          <a:prstGeom prst="rect">
            <a:avLst/>
          </a:prstGeom>
          <a:noFill/>
        </p:spPr>
        <p:txBody>
          <a:bodyPr wrap="square" lIns="91440" tIns="0" rIns="91440" bIns="0" rtlCol="0" anchor="t">
            <a:spAutoFit/>
          </a:bodyPr>
          <a:lstStyle/>
          <a:p>
            <a:pPr algn="ctr"/>
            <a:r>
              <a:rPr lang="en-US" sz="2000" b="1" u="sng" dirty="0">
                <a:latin typeface="Roboto"/>
                <a:ea typeface="Roboto" panose="02000000000000000000" pitchFamily="2" charset="0"/>
              </a:rPr>
              <a:t>Tripartite Priority Areas</a:t>
            </a:r>
            <a:endParaRPr lang="en-US" sz="2000">
              <a:latin typeface="Roboto"/>
              <a:cs typeface="Calibri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CDDA99BE-6CCD-DF47-AB18-8C0BFBA0DD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762833"/>
              </p:ext>
            </p:extLst>
          </p:nvPr>
        </p:nvGraphicFramePr>
        <p:xfrm>
          <a:off x="6358681" y="3100654"/>
          <a:ext cx="4916751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109">
                  <a:extLst>
                    <a:ext uri="{9D8B030D-6E8A-4147-A177-3AD203B41FA5}">
                      <a16:colId xmlns:a16="http://schemas.microsoft.com/office/drawing/2014/main" val="970130424"/>
                    </a:ext>
                  </a:extLst>
                </a:gridCol>
                <a:gridCol w="3192642">
                  <a:extLst>
                    <a:ext uri="{9D8B030D-6E8A-4147-A177-3AD203B41FA5}">
                      <a16:colId xmlns:a16="http://schemas.microsoft.com/office/drawing/2014/main" val="2819279925"/>
                    </a:ext>
                  </a:extLst>
                </a:gridCol>
              </a:tblGrid>
              <a:tr h="274779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INITIAL (2010)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EXPANDED (2018)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8042912"/>
                  </a:ext>
                </a:extLst>
              </a:tr>
              <a:tr h="12873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+mn-ea"/>
                          <a:cs typeface="+mn-cs"/>
                        </a:rPr>
                        <a:t>antimicrobial resistance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+mn-ea"/>
                          <a:cs typeface="+mn-cs"/>
                        </a:rPr>
                        <a:t>rabies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+mn-ea"/>
                          <a:cs typeface="+mn-cs"/>
                        </a:rPr>
                        <a:t>zoonotic influenza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cs typeface="+mn-cs"/>
                        </a:rPr>
                        <a:t>integrated food safety and security</a:t>
                      </a:r>
                    </a:p>
                    <a:p>
                      <a:pPr algn="l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cs typeface="+mn-cs"/>
                        </a:rPr>
                        <a:t>early warning and surveillance systems</a:t>
                      </a:r>
                    </a:p>
                    <a:p>
                      <a:pPr algn="l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cs typeface="+mn-cs"/>
                        </a:rPr>
                        <a:t>emerging, remerging and neglected infectious diseases</a:t>
                      </a:r>
                    </a:p>
                    <a:p>
                      <a:pPr algn="l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cs typeface="+mn-cs"/>
                        </a:rPr>
                        <a:t>high-priority zoonotic diseases</a:t>
                      </a:r>
                    </a:p>
                    <a:p>
                      <a:pPr algn="l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cs typeface="+mn-cs"/>
                        </a:rPr>
                        <a:t>international standards on responsible and prudent use of antimicrobials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672080"/>
                  </a:ext>
                </a:extLst>
              </a:tr>
            </a:tbl>
          </a:graphicData>
        </a:graphic>
      </p:graphicFrame>
      <p:pic>
        <p:nvPicPr>
          <p:cNvPr id="27" name="Graphic 26" descr="Arrow Right with solid fill">
            <a:extLst>
              <a:ext uri="{FF2B5EF4-FFF2-40B4-BE49-F238E27FC236}">
                <a16:creationId xmlns:a16="http://schemas.microsoft.com/office/drawing/2014/main" id="{DD8925E3-3EDC-2D48-9D3C-338D412910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64277" y="2693556"/>
            <a:ext cx="414856" cy="414856"/>
          </a:xfrm>
          <a:prstGeom prst="rect">
            <a:avLst/>
          </a:prstGeom>
        </p:spPr>
      </p:pic>
      <p:pic>
        <p:nvPicPr>
          <p:cNvPr id="34" name="Graphic 33" descr="Fork In Road with solid fill">
            <a:extLst>
              <a:ext uri="{FF2B5EF4-FFF2-40B4-BE49-F238E27FC236}">
                <a16:creationId xmlns:a16="http://schemas.microsoft.com/office/drawing/2014/main" id="{6ECD96C8-8C06-E948-AE0A-4021429F16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400000">
            <a:off x="8209373" y="2665472"/>
            <a:ext cx="414856" cy="41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170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478720"/>
              </p:ext>
            </p:extLst>
          </p:nvPr>
        </p:nvGraphicFramePr>
        <p:xfrm>
          <a:off x="0" y="280479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5964072">
                  <a:extLst>
                    <a:ext uri="{9D8B030D-6E8A-4147-A177-3AD203B41FA5}">
                      <a16:colId xmlns:a16="http://schemas.microsoft.com/office/drawing/2014/main" val="3706854953"/>
                    </a:ext>
                  </a:extLst>
                </a:gridCol>
                <a:gridCol w="2183641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200287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3">
                  <a:txBody>
                    <a:bodyPr/>
                    <a:lstStyle/>
                    <a:p>
                      <a:pPr lvl="1"/>
                      <a:r>
                        <a:rPr lang="en-US" sz="2800" b="1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High-Level Expert Panel on One Health</a:t>
                      </a:r>
                      <a:endParaRPr lang="en-US" sz="2800" b="1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3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4826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 gridSpan="2"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D44BAFF-24C9-5E4D-AEEB-0553B8874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23B7D3A-42DC-F349-9289-E90C89B37BA4}"/>
              </a:ext>
            </a:extLst>
          </p:cNvPr>
          <p:cNvSpPr txBox="1"/>
          <p:nvPr/>
        </p:nvSpPr>
        <p:spPr>
          <a:xfrm>
            <a:off x="6096000" y="1783307"/>
            <a:ext cx="5746224" cy="30162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82600" lvl="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u="sng" dirty="0">
                <a:latin typeface="Roboto"/>
                <a:ea typeface="Roboto" panose="02000000000000000000" pitchFamily="2" charset="0"/>
              </a:rPr>
              <a:t>Goal</a:t>
            </a:r>
            <a:r>
              <a:rPr lang="en-US" sz="2000" dirty="0">
                <a:latin typeface="Roboto"/>
                <a:ea typeface="Roboto" panose="02000000000000000000" pitchFamily="2" charset="0"/>
              </a:rPr>
              <a:t>: collect, distribute and publicize reliable scientific information on the links between human, animal and environmental health</a:t>
            </a:r>
          </a:p>
          <a:p>
            <a:pPr marL="4826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u="sng" dirty="0">
                <a:latin typeface="Roboto" panose="02000000000000000000" pitchFamily="2" charset="0"/>
                <a:ea typeface="Roboto" panose="02000000000000000000" pitchFamily="2" charset="0"/>
              </a:rPr>
              <a:t>Initial focus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</a:rPr>
              <a:t>: reducing risks of zoonotic pandemics</a:t>
            </a:r>
          </a:p>
          <a:p>
            <a:pPr marL="482600" lvl="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u="sng" dirty="0">
                <a:latin typeface="Roboto" panose="02000000000000000000" pitchFamily="2" charset="0"/>
                <a:ea typeface="Roboto" panose="02000000000000000000" pitchFamily="2" charset="0"/>
              </a:rPr>
              <a:t>Collaborators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</a:rPr>
              <a:t>: UNEP, FAO, OIE and WHO</a:t>
            </a:r>
          </a:p>
          <a:p>
            <a:pPr marL="482600" lvl="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u="sng" dirty="0">
                <a:latin typeface="Roboto" panose="02000000000000000000" pitchFamily="2" charset="0"/>
                <a:ea typeface="Roboto" panose="02000000000000000000" pitchFamily="2" charset="0"/>
              </a:rPr>
              <a:t>Status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</a:rPr>
              <a:t>: joint call for experts and </a:t>
            </a:r>
            <a:r>
              <a:rPr lang="en-US" sz="2000" dirty="0" err="1">
                <a:latin typeface="Roboto" panose="02000000000000000000" pitchFamily="2" charset="0"/>
                <a:ea typeface="Roboto" panose="02000000000000000000" pitchFamily="2" charset="0"/>
              </a:rPr>
              <a:t>ToR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</a:rPr>
              <a:t> launched on 29 March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CE40BC-424A-4D41-82F6-D35EE75B185F}"/>
              </a:ext>
            </a:extLst>
          </p:cNvPr>
          <p:cNvGrpSpPr/>
          <p:nvPr/>
        </p:nvGrpSpPr>
        <p:grpSpPr>
          <a:xfrm>
            <a:off x="600969" y="1783307"/>
            <a:ext cx="5311408" cy="3789891"/>
            <a:chOff x="600969" y="1783307"/>
            <a:chExt cx="5311408" cy="3789891"/>
          </a:xfrm>
        </p:grpSpPr>
        <p:pic>
          <p:nvPicPr>
            <p:cNvPr id="13" name="Picture 12" descr="A picture containing outdoor, sky, herd, mammal&#10;&#10;Description automatically generated">
              <a:extLst>
                <a:ext uri="{FF2B5EF4-FFF2-40B4-BE49-F238E27FC236}">
                  <a16:creationId xmlns:a16="http://schemas.microsoft.com/office/drawing/2014/main" id="{BEBEB248-5070-194C-B053-C1028A444D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4655"/>
            <a:stretch/>
          </p:blipFill>
          <p:spPr>
            <a:xfrm>
              <a:off x="612498" y="1783307"/>
              <a:ext cx="5299879" cy="378989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66BC484-5678-F749-9BC3-7E818735629C}"/>
                </a:ext>
              </a:extLst>
            </p:cNvPr>
            <p:cNvSpPr txBox="1"/>
            <p:nvPr/>
          </p:nvSpPr>
          <p:spPr>
            <a:xfrm>
              <a:off x="600969" y="5311588"/>
              <a:ext cx="52998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latin typeface="Roboto" panose="02000000000000000000" pitchFamily="2" charset="0"/>
                  <a:ea typeface="Roboto" panose="02000000000000000000" pitchFamily="2" charset="0"/>
                </a:rPr>
                <a:t>Photo: EU Civil Protection and Humanitarian Aid (CC BY-NC-ND 2.0)</a:t>
              </a:r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66011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72146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5964072">
                  <a:extLst>
                    <a:ext uri="{9D8B030D-6E8A-4147-A177-3AD203B41FA5}">
                      <a16:colId xmlns:a16="http://schemas.microsoft.com/office/drawing/2014/main" val="3706854953"/>
                    </a:ext>
                  </a:extLst>
                </a:gridCol>
                <a:gridCol w="2183641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200287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3">
                  <a:txBody>
                    <a:bodyPr/>
                    <a:lstStyle/>
                    <a:p>
                      <a:pPr lvl="1"/>
                      <a:r>
                        <a:rPr lang="en-US" sz="2800" b="1" dirty="0">
                          <a:solidFill>
                            <a:srgbClr val="00B0F0"/>
                          </a:solidFill>
                          <a:latin typeface="Roboto"/>
                          <a:ea typeface="Roboto" panose="02000000000000000000" pitchFamily="2" charset="0"/>
                        </a:rPr>
                        <a:t>Development of a New </a:t>
                      </a:r>
                      <a:r>
                        <a:rPr lang="en-US" sz="2800" b="1" dirty="0" err="1">
                          <a:solidFill>
                            <a:srgbClr val="00B0F0"/>
                          </a:solidFill>
                          <a:latin typeface="Roboto"/>
                          <a:ea typeface="Roboto" panose="02000000000000000000" pitchFamily="2" charset="0"/>
                        </a:rPr>
                        <a:t>Programme</a:t>
                      </a:r>
                      <a:r>
                        <a:rPr lang="en-US" sz="2800" b="1" dirty="0">
                          <a:solidFill>
                            <a:srgbClr val="00B0F0"/>
                          </a:solidFill>
                          <a:latin typeface="Roboto"/>
                          <a:ea typeface="Roboto" panose="02000000000000000000" pitchFamily="2" charset="0"/>
                        </a:rPr>
                        <a:t> of Work</a:t>
                      </a:r>
                      <a:endParaRPr lang="en-US" sz="2800" b="1" dirty="0">
                        <a:solidFill>
                          <a:srgbClr val="00B0F0"/>
                        </a:solidFill>
                        <a:latin typeface="Roboto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3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 gridSpan="2"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D44BAFF-24C9-5E4D-AEEB-0553B8874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24B4F6A-BCDF-A147-90EE-38F55CB8C6B6}"/>
              </a:ext>
            </a:extLst>
          </p:cNvPr>
          <p:cNvSpPr/>
          <p:nvPr/>
        </p:nvSpPr>
        <p:spPr>
          <a:xfrm>
            <a:off x="347184" y="1658921"/>
            <a:ext cx="5748816" cy="424731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>
                <a:latin typeface="Roboto" panose="02000000000000000000" pitchFamily="2" charset="0"/>
                <a:ea typeface="Roboto" panose="02000000000000000000" pitchFamily="2" charset="0"/>
              </a:rPr>
              <a:t>Goal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: strengthen the environmental dimensions of One Health approaches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u="sng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>
                <a:latin typeface="Roboto" panose="02000000000000000000" pitchFamily="2" charset="0"/>
                <a:ea typeface="Roboto" panose="02000000000000000000" pitchFamily="2" charset="0"/>
              </a:rPr>
              <a:t>Approach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: series of consultations with internal and external stakeholders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>
                <a:latin typeface="Roboto"/>
                <a:ea typeface="Roboto" panose="02000000000000000000" pitchFamily="2" charset="0"/>
              </a:rPr>
              <a:t>Results</a:t>
            </a:r>
            <a:r>
              <a:rPr lang="en-US" dirty="0">
                <a:latin typeface="Roboto"/>
                <a:ea typeface="Roboto" panose="02000000000000000000" pitchFamily="2" charset="0"/>
              </a:rPr>
              <a:t>: 4 underlying challenges in One Health approaches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>
                <a:latin typeface="Roboto"/>
                <a:ea typeface="Roboto" panose="02000000000000000000" pitchFamily="2" charset="0"/>
              </a:rPr>
              <a:t>Contribution to MTS 2022-25 </a:t>
            </a:r>
            <a:r>
              <a:rPr lang="en-US" b="1" u="sng" dirty="0" err="1">
                <a:latin typeface="Roboto"/>
                <a:ea typeface="Roboto" panose="02000000000000000000" pitchFamily="2" charset="0"/>
              </a:rPr>
              <a:t>subprogrammes</a:t>
            </a:r>
            <a:endParaRPr lang="en-US" b="1" u="sng" dirty="0">
              <a:latin typeface="Roboto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Nature Actions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Climate Actions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boto"/>
                <a:ea typeface="Roboto" panose="02000000000000000000" pitchFamily="2" charset="0"/>
              </a:rPr>
              <a:t>Chemical and Pollution Actions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Roboto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>
                <a:latin typeface="Roboto"/>
              </a:rPr>
              <a:t>Status</a:t>
            </a:r>
            <a:r>
              <a:rPr lang="en-US" dirty="0">
                <a:latin typeface="Roboto"/>
              </a:rPr>
              <a:t>: concept under development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0D4AA4-AA3A-0D40-9A08-2483BE0F1D2A}"/>
              </a:ext>
            </a:extLst>
          </p:cNvPr>
          <p:cNvGrpSpPr/>
          <p:nvPr/>
        </p:nvGrpSpPr>
        <p:grpSpPr>
          <a:xfrm>
            <a:off x="6629062" y="929908"/>
            <a:ext cx="5562938" cy="5207168"/>
            <a:chOff x="3695530" y="1028530"/>
            <a:chExt cx="4800938" cy="4800938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86F3835-A4F5-9D41-90AE-9CB9BC0D3015}"/>
                </a:ext>
              </a:extLst>
            </p:cNvPr>
            <p:cNvSpPr/>
            <p:nvPr/>
          </p:nvSpPr>
          <p:spPr>
            <a:xfrm>
              <a:off x="3695530" y="1028530"/>
              <a:ext cx="2346282" cy="2346282"/>
            </a:xfrm>
            <a:custGeom>
              <a:avLst/>
              <a:gdLst>
                <a:gd name="connsiteX0" fmla="*/ 0 w 2346282"/>
                <a:gd name="connsiteY0" fmla="*/ 2346282 h 2346282"/>
                <a:gd name="connsiteX1" fmla="*/ 2346282 w 2346282"/>
                <a:gd name="connsiteY1" fmla="*/ 0 h 2346282"/>
                <a:gd name="connsiteX2" fmla="*/ 2346282 w 2346282"/>
                <a:gd name="connsiteY2" fmla="*/ 2346282 h 2346282"/>
                <a:gd name="connsiteX3" fmla="*/ 0 w 2346282"/>
                <a:gd name="connsiteY3" fmla="*/ 2346282 h 23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6282" h="2346282">
                  <a:moveTo>
                    <a:pt x="0" y="2346282"/>
                  </a:moveTo>
                  <a:cubicBezTo>
                    <a:pt x="0" y="1050466"/>
                    <a:pt x="1050466" y="0"/>
                    <a:pt x="2346282" y="0"/>
                  </a:cubicBezTo>
                  <a:lnTo>
                    <a:pt x="2346282" y="2346282"/>
                  </a:lnTo>
                  <a:lnTo>
                    <a:pt x="0" y="2346282"/>
                  </a:lnTo>
                  <a:close/>
                </a:path>
              </a:pathLst>
            </a:custGeom>
            <a:solidFill>
              <a:srgbClr val="00AEE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2000" tIns="972000" rIns="216000" bIns="78232" numCol="1" spcCol="1270" anchor="t" anchorCtr="0">
              <a:noAutofit/>
            </a:bodyPr>
            <a:lstStyle/>
            <a:p>
              <a:pPr marL="0" lvl="0" indent="0" algn="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/>
                <a:t>Poor understanding of the role of the environment with respect to human and animal health</a:t>
              </a: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5371E0B-DC22-E94C-8FE5-F56D19018FDB}"/>
                </a:ext>
              </a:extLst>
            </p:cNvPr>
            <p:cNvSpPr/>
            <p:nvPr/>
          </p:nvSpPr>
          <p:spPr>
            <a:xfrm>
              <a:off x="6150186" y="1028530"/>
              <a:ext cx="2346282" cy="2346282"/>
            </a:xfrm>
            <a:custGeom>
              <a:avLst/>
              <a:gdLst>
                <a:gd name="connsiteX0" fmla="*/ 0 w 2346282"/>
                <a:gd name="connsiteY0" fmla="*/ 2346282 h 2346282"/>
                <a:gd name="connsiteX1" fmla="*/ 2346282 w 2346282"/>
                <a:gd name="connsiteY1" fmla="*/ 0 h 2346282"/>
                <a:gd name="connsiteX2" fmla="*/ 2346282 w 2346282"/>
                <a:gd name="connsiteY2" fmla="*/ 2346282 h 2346282"/>
                <a:gd name="connsiteX3" fmla="*/ 0 w 2346282"/>
                <a:gd name="connsiteY3" fmla="*/ 2346282 h 23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6282" h="2346282">
                  <a:moveTo>
                    <a:pt x="0" y="0"/>
                  </a:moveTo>
                  <a:cubicBezTo>
                    <a:pt x="1295816" y="0"/>
                    <a:pt x="2346282" y="1050466"/>
                    <a:pt x="2346282" y="2346282"/>
                  </a:cubicBezTo>
                  <a:lnTo>
                    <a:pt x="0" y="23462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E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720000" rIns="396000" bIns="78232" numCol="1" spcCol="1270" anchor="ctr" anchorCtr="0">
              <a:noAutofit/>
            </a:bodyPr>
            <a:lstStyle/>
            <a:p>
              <a:pPr marL="0" lvl="0" indent="0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>
                  <a:solidFill>
                    <a:schemeClr val="bg1"/>
                  </a:solidFill>
                </a:rPr>
                <a:t>Institutional barriers and silos between disciplines, forms of knowledge and perspectives impede effective system collaboration</a:t>
              </a: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3B8B566-9CFF-914C-9CE7-8778D551D0D2}"/>
                </a:ext>
              </a:extLst>
            </p:cNvPr>
            <p:cNvSpPr/>
            <p:nvPr/>
          </p:nvSpPr>
          <p:spPr>
            <a:xfrm rot="21600000">
              <a:off x="6150186" y="3483185"/>
              <a:ext cx="2346282" cy="2346283"/>
            </a:xfrm>
            <a:custGeom>
              <a:avLst/>
              <a:gdLst>
                <a:gd name="connsiteX0" fmla="*/ 0 w 2346282"/>
                <a:gd name="connsiteY0" fmla="*/ 2346282 h 2346282"/>
                <a:gd name="connsiteX1" fmla="*/ 2346282 w 2346282"/>
                <a:gd name="connsiteY1" fmla="*/ 0 h 2346282"/>
                <a:gd name="connsiteX2" fmla="*/ 2346282 w 2346282"/>
                <a:gd name="connsiteY2" fmla="*/ 2346282 h 2346282"/>
                <a:gd name="connsiteX3" fmla="*/ 0 w 2346282"/>
                <a:gd name="connsiteY3" fmla="*/ 2346282 h 23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6282" h="2346282">
                  <a:moveTo>
                    <a:pt x="2346282" y="0"/>
                  </a:moveTo>
                  <a:cubicBezTo>
                    <a:pt x="2346282" y="1295816"/>
                    <a:pt x="1295816" y="2346282"/>
                    <a:pt x="0" y="2346282"/>
                  </a:cubicBezTo>
                  <a:lnTo>
                    <a:pt x="0" y="0"/>
                  </a:lnTo>
                  <a:lnTo>
                    <a:pt x="2346282" y="0"/>
                  </a:lnTo>
                  <a:close/>
                </a:path>
              </a:pathLst>
            </a:custGeom>
            <a:solidFill>
              <a:srgbClr val="00AEE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08000" rIns="827999" bIns="288000" numCol="1" spcCol="1270" anchor="ctr" anchorCtr="0">
              <a:noAutofit/>
            </a:bodyPr>
            <a:lstStyle/>
            <a:p>
              <a:pPr marL="0" lvl="0" indent="0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1300" kern="1200" dirty="0"/>
                <a:t>Vast inequities among stakeholders with respect to representation, influence, capacity, and infrastructure prevent some stakeholders from contributing to and benefiting from One Health approaches</a:t>
              </a:r>
              <a:endParaRPr lang="en-US" sz="1300" kern="1200" dirty="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E9912154-8017-B74D-A128-5D1BD7687344}"/>
                </a:ext>
              </a:extLst>
            </p:cNvPr>
            <p:cNvSpPr/>
            <p:nvPr/>
          </p:nvSpPr>
          <p:spPr>
            <a:xfrm rot="21600000">
              <a:off x="3695530" y="3483186"/>
              <a:ext cx="2346282" cy="2346282"/>
            </a:xfrm>
            <a:custGeom>
              <a:avLst/>
              <a:gdLst>
                <a:gd name="connsiteX0" fmla="*/ 0 w 2346282"/>
                <a:gd name="connsiteY0" fmla="*/ 2346282 h 2346282"/>
                <a:gd name="connsiteX1" fmla="*/ 2346282 w 2346282"/>
                <a:gd name="connsiteY1" fmla="*/ 0 h 2346282"/>
                <a:gd name="connsiteX2" fmla="*/ 2346282 w 2346282"/>
                <a:gd name="connsiteY2" fmla="*/ 2346282 h 2346282"/>
                <a:gd name="connsiteX3" fmla="*/ 0 w 2346282"/>
                <a:gd name="connsiteY3" fmla="*/ 2346282 h 23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6282" h="2346282">
                  <a:moveTo>
                    <a:pt x="2346282" y="2346282"/>
                  </a:moveTo>
                  <a:cubicBezTo>
                    <a:pt x="1050466" y="2346282"/>
                    <a:pt x="0" y="1295816"/>
                    <a:pt x="0" y="0"/>
                  </a:cubicBezTo>
                  <a:lnTo>
                    <a:pt x="2346282" y="0"/>
                  </a:lnTo>
                  <a:lnTo>
                    <a:pt x="2346282" y="2346282"/>
                  </a:lnTo>
                  <a:close/>
                </a:path>
              </a:pathLst>
            </a:custGeom>
            <a:solidFill>
              <a:srgbClr val="00AEE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65442" tIns="396000" rIns="216000" bIns="765442" numCol="1" spcCol="1270" anchor="t" anchorCtr="0">
              <a:noAutofit/>
            </a:bodyPr>
            <a:lstStyle/>
            <a:p>
              <a:pPr marL="0" lvl="0" indent="0" algn="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1500" kern="1200" dirty="0">
                  <a:solidFill>
                    <a:schemeClr val="bg1"/>
                  </a:solidFill>
                </a:rPr>
                <a:t>Existing processes and systems to facilitate integrated approaches to environmental, wildlife, livestock and human health are inadequate</a:t>
              </a:r>
              <a:endParaRPr lang="en-US" sz="1500" kern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7" name="Graphic 16" descr="Chevron arrows outline">
            <a:extLst>
              <a:ext uri="{FF2B5EF4-FFF2-40B4-BE49-F238E27FC236}">
                <a16:creationId xmlns:a16="http://schemas.microsoft.com/office/drawing/2014/main" id="{AC0A1C9E-068D-7A41-826E-B92B037888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10200" y="2939132"/>
            <a:ext cx="1165860" cy="1165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69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3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B9F0699-3CE1-D04B-89C8-A1562B1878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356038"/>
              </p:ext>
            </p:extLst>
          </p:nvPr>
        </p:nvGraphicFramePr>
        <p:xfrm>
          <a:off x="673100" y="568961"/>
          <a:ext cx="10845800" cy="6128099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7230533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3615267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3247739">
                <a:tc gridSpan="2"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/>
                          </a:solidFill>
                          <a:latin typeface="Roboto Regular" pitchFamily="2" charset="0"/>
                          <a:ea typeface="Roboto Regular" pitchFamily="2" charset="0"/>
                        </a:rPr>
                        <a:t>Questions?</a:t>
                      </a:r>
                      <a:endParaRPr lang="en-US" sz="4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197329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Doreen L. Robinson</a:t>
                      </a:r>
                      <a:b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</a:b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Chief for Wildlife</a:t>
                      </a:r>
                      <a:b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</a:b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Ecosystems Division </a:t>
                      </a:r>
                      <a:b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</a:b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UNEP</a:t>
                      </a:r>
                      <a:b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</a:br>
                      <a:r>
                        <a:rPr lang="en-US" sz="1800" dirty="0" err="1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doreen.robinson@un.org</a:t>
                      </a:r>
                      <a:b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</a:b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2105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United Nations Avenue, Gigiri</a:t>
                      </a:r>
                    </a:p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PO Box 30552 – 00100 GPO Nairobi, Kenya</a:t>
                      </a:r>
                    </a:p>
                    <a:p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err="1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www.unep.org</a:t>
                      </a:r>
                      <a:endParaRPr lang="en-US" sz="24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D8DEA340-FA27-CA4A-9DFF-98CD3F9921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0990" y="568960"/>
            <a:ext cx="1587910" cy="11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371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BA02E80-D97B-BB4E-9463-06AA165769A6}" vid="{5196EADF-DCBB-9C41-A65B-81DF0ACF3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8687E850F6874DAA2C89080697799B" ma:contentTypeVersion="12" ma:contentTypeDescription="Create a new document." ma:contentTypeScope="" ma:versionID="55893d793284a2b05d284de04b7db1dc">
  <xsd:schema xmlns:xsd="http://www.w3.org/2001/XMLSchema" xmlns:xs="http://www.w3.org/2001/XMLSchema" xmlns:p="http://schemas.microsoft.com/office/2006/metadata/properties" xmlns:ns2="dd055a5a-a443-4286-b79d-4e9baf2cd17b" xmlns:ns3="81436bda-9819-4d2a-9e28-fbe5892ec302" targetNamespace="http://schemas.microsoft.com/office/2006/metadata/properties" ma:root="true" ma:fieldsID="d707c26c73fd7547a71c138e608bd4c4" ns2:_="" ns3:_="">
    <xsd:import namespace="dd055a5a-a443-4286-b79d-4e9baf2cd17b"/>
    <xsd:import namespace="81436bda-9819-4d2a-9e28-fbe5892ec3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055a5a-a443-4286-b79d-4e9baf2cd1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436bda-9819-4d2a-9e28-fbe5892ec30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7C550C7-345A-4C7D-9B99-8C4CA800B9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055a5a-a443-4286-b79d-4e9baf2cd17b"/>
    <ds:schemaRef ds:uri="81436bda-9819-4d2a-9e28-fbe5892ec30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F8B087F-D604-490F-9EFC-74E96B8D04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2C008B-BFCA-4CA4-9FE2-6F8E8756C44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7602</TotalTime>
  <Words>486</Words>
  <Application>Microsoft Office PowerPoint</Application>
  <PresentationFormat>Widescreen</PresentationFormat>
  <Paragraphs>75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Arial,Sans-Serif</vt:lpstr>
      <vt:lpstr>Calibri</vt:lpstr>
      <vt:lpstr>Calibri Light</vt:lpstr>
      <vt:lpstr>Roboto</vt:lpstr>
      <vt:lpstr>Roboto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Fabiana Figueiró Spinelli</dc:creator>
  <cp:lastModifiedBy>Doreen Lynn Robinson</cp:lastModifiedBy>
  <cp:revision>54</cp:revision>
  <dcterms:created xsi:type="dcterms:W3CDTF">2021-04-07T22:14:52Z</dcterms:created>
  <dcterms:modified xsi:type="dcterms:W3CDTF">2021-04-21T07:27:22Z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0x0101002A8687E850F6874DAA2C89080697799B</vt:lpwstr>
  </property>
</Properties>
</file>