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D8E8D8-78F8-4C79-AD5C-A81B4BE217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02D6CD-50A8-4404-BC30-A8BEA10A38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CF14C-6C68-4E91-B44F-BAA72984D68C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1687F9-11AC-4DF4-B273-D52478F251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56009-CCD3-4D80-B9FB-0B02810AEE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DC03F-E54F-4FE7-9501-7A1E35D7D1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84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A9DCD-82CA-4C9B-895A-6AB4C96FE1C1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C53-8E5B-44C7-88BB-50BF027C1B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48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7CD2D-EFE1-44E6-BE6F-8B2525062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D89CBC-C1AE-4633-AFA2-B2D7CCD76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A5DEC-925B-4B97-A50F-3D229D99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D7912-6F67-4D22-9AD1-3114764C1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84837-D32F-4A64-B193-9CD7B5EA4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85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1A84-21F1-446C-8C80-97FEF98C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93187C-0B31-4ED9-A4DC-1932DCFC9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1A532-B8F0-4315-8562-77D7D04E4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8C2CC-F4AC-4F31-8ABC-63E15350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68394-0084-4517-AA37-DFC9AFBC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82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9A6049-9744-4E7D-A9A1-E28F75D82E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679B5F-821A-4A73-AA1D-C66E8952D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DD62A-C50C-43A6-96FE-C9F151EA4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4AF46-F92C-4C86-A1C9-6DFE6431F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0948E-2AAF-49EA-AC03-7558CDCBA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684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07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21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87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36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49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52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4FCB-2076-4551-8CD7-E3D0887C6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BA3F-9793-49E7-B725-ABA927F60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CA83E-BF83-43B7-BD63-079D7E9E5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6A056-2655-4F22-AA63-DFC557BE5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5A15-BB61-4D61-A2ED-C9AD55E9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81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78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27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1601-F969-472E-AD73-561A63031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F6DC9-5FCB-4AC9-B658-D8A7CF0AF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62A5-2A1D-4CD3-930B-7B580E8E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7D92D-D958-4201-9337-67E028AE8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9AC92-36E6-4E04-AABB-0B59B6C2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55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62D2E-0F90-4BB3-BB90-95671ABD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1B2-5C17-454D-BEF8-CFA5A9D6B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8317FB-17D6-4972-B002-AD9301061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CB318-22EC-4E94-B820-0CC771640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9E4CD-1E45-4EBB-90C9-67B378067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1058D-D408-42EC-9F10-CC9BE802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16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D101-0D20-4F81-BA54-11E31CA5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4AE56-4D09-46B8-A9AC-C71948D94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E847F-46DB-418A-88D9-3BC83A0386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F53E2A-FBBB-4967-8574-46AD65D49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559A8-26F7-47E4-AE76-12B8A2D41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4E9E83-94CF-4080-971A-26A045125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D48970-4876-4A3B-9A19-1907A72A9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09F879-9948-4B32-8705-4C2D5BB2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4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13F05-740B-4A60-9979-0FBD8DEAC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DADD9-E4BB-4AC9-BAC1-A6B6D4CA9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D3063-CF14-4631-A157-4B78431F1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4A822-522C-4BA2-9A27-F7FABC943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6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996955-D62D-49FD-A108-9DE885866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922A19-13BF-4843-94FD-8DBCB75D4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0A2B4-4DDB-4B4F-84EE-337B0134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78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86E19-6CAA-4A54-9646-350E53F70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ABF30-06C9-4CDB-8EB0-50B7605FB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98F04-8929-4D51-A2ED-E9621C31C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5D0AC6-E815-44EB-8E8C-F648A10CC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9FEB0-1054-4623-9F40-79EE7928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2F502-E134-4DFC-BF7A-E1CAEC47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1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7CC8F-23CA-4958-A0B7-C6804000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2A28ED-4396-49D9-B27C-827F9705C3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A6A5A-9757-426A-B1B6-D85FAD62E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75911-4754-45C0-A09C-EB7A7E6F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B65FA-5581-465A-BAA0-120CACB0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B17B6-89A9-483E-9459-5E0801A7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05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6FA3C4-4B15-4355-8A0A-D6E5A861A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96BF3-EC85-4004-9FDD-ACFB5ACA4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426F3-8142-4EC3-9C80-A0B6FCA2A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4D2C6-D0C3-4DA3-80B5-81ACE666110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0FC4E-7ECE-4074-9B7F-B829A22FEC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E9C99-3DE9-4141-99E4-86894F49E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AB13-F8E5-4302-B650-21877E0E4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07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1146C-CC69-46C8-9108-0F11A1B985E2}" type="datetimeFigureOut">
              <a:rPr lang="en-US" smtClean="0"/>
              <a:t>06/05/2021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1CC51-D416-4187-8C16-2E83FE1D2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4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E206-557B-4DC5-99EA-60415AF2E6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WORLD ENVIRONMENT DAY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284D3-A7D5-4431-9A1B-A6CFD2439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5758"/>
            <a:ext cx="12192000" cy="253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58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3F2E2-E28C-4197-BF0F-01D21230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World Environment Day - 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2488B-DDEF-4A8F-9958-07CB30A15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Pakistan to host World Environment Day 2021 in partnership with the UN Environment </a:t>
            </a:r>
            <a:r>
              <a:rPr lang="en-US" dirty="0" err="1"/>
              <a:t>Programme</a:t>
            </a:r>
            <a:r>
              <a:rPr lang="en-US" dirty="0"/>
              <a:t> (UNEP). </a:t>
            </a:r>
          </a:p>
          <a:p>
            <a:endParaRPr lang="en-US" dirty="0"/>
          </a:p>
          <a:p>
            <a:pPr algn="just"/>
            <a:r>
              <a:rPr lang="en-US" dirty="0"/>
              <a:t>This year’s observance of World Environment Day will be on the theme of ‘</a:t>
            </a:r>
            <a:r>
              <a:rPr lang="en-US" b="1" dirty="0"/>
              <a:t>ecosystem restoration</a:t>
            </a:r>
            <a:r>
              <a:rPr lang="en-US" dirty="0"/>
              <a:t>’ and focus on resetting our relation with nature.</a:t>
            </a:r>
          </a:p>
          <a:p>
            <a:pPr marL="0" indent="0">
              <a:buNone/>
            </a:pPr>
            <a:endParaRPr lang="en-US" dirty="0"/>
          </a:p>
          <a:p>
            <a:pPr algn="just"/>
            <a:r>
              <a:rPr lang="en-US" dirty="0"/>
              <a:t>It will also mark the formal launch of the </a:t>
            </a:r>
            <a:r>
              <a:rPr lang="en-US" b="1" dirty="0"/>
              <a:t>UN Decade on Ecosystem Restoration 2021 – 2030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26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33DA4-03CC-4FD8-95AB-3D8A1460F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85017"/>
          </a:xfrm>
        </p:spPr>
        <p:txBody>
          <a:bodyPr>
            <a:normAutofit fontScale="90000"/>
          </a:bodyPr>
          <a:lstStyle/>
          <a:p>
            <a:pPr algn="just"/>
            <a:r>
              <a:rPr lang="en-GB" b="1" dirty="0"/>
              <a:t>Government of Pakistan is planning a very inclusive programme for celebrations of World Environment Day with contributions from: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B866D-8599-43AF-9669-88892445F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0823"/>
            <a:ext cx="10515600" cy="403613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UN Organizations/ International Platforms</a:t>
            </a:r>
          </a:p>
          <a:p>
            <a:pPr>
              <a:lnSpc>
                <a:spcPct val="150000"/>
              </a:lnSpc>
            </a:pPr>
            <a:r>
              <a:rPr lang="en-GB" dirty="0"/>
              <a:t>Ministries</a:t>
            </a:r>
          </a:p>
          <a:p>
            <a:pPr>
              <a:lnSpc>
                <a:spcPct val="150000"/>
              </a:lnSpc>
            </a:pPr>
            <a:r>
              <a:rPr lang="en-GB" dirty="0"/>
              <a:t>Departments at Sub-National </a:t>
            </a:r>
          </a:p>
          <a:p>
            <a:pPr>
              <a:lnSpc>
                <a:spcPct val="150000"/>
              </a:lnSpc>
            </a:pPr>
            <a:r>
              <a:rPr lang="en-GB" dirty="0"/>
              <a:t>Highest Offices at Political Level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Programme is being finalized.</a:t>
            </a:r>
          </a:p>
        </p:txBody>
      </p:sp>
    </p:spTree>
    <p:extLst>
      <p:ext uri="{BB962C8B-B14F-4D97-AF65-F5344CB8AC3E}">
        <p14:creationId xmlns:p14="http://schemas.microsoft.com/office/powerpoint/2010/main" val="289136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D4A22-132B-4DCD-B263-2998506FD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95"/>
            <a:ext cx="10515600" cy="965308"/>
          </a:xfrm>
        </p:spPr>
        <p:txBody>
          <a:bodyPr/>
          <a:lstStyle/>
          <a:p>
            <a:pPr algn="ctr"/>
            <a:r>
              <a:rPr lang="en-GB" b="1" dirty="0"/>
              <a:t>Calendar of Activities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F30A75-CD8F-4F72-A683-1E1C5406D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55" y="871063"/>
            <a:ext cx="11007469" cy="5972841"/>
          </a:xfrm>
        </p:spPr>
      </p:pic>
    </p:spTree>
    <p:extLst>
      <p:ext uri="{BB962C8B-B14F-4D97-AF65-F5344CB8AC3E}">
        <p14:creationId xmlns:p14="http://schemas.microsoft.com/office/powerpoint/2010/main" val="33946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DB3C-835E-42F6-AC9E-752972F72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7139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Calendar of Activities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2A30ED-AD04-4273-AB54-A48A8E5A2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53843"/>
              </p:ext>
            </p:extLst>
          </p:nvPr>
        </p:nvGraphicFramePr>
        <p:xfrm>
          <a:off x="0" y="703553"/>
          <a:ext cx="12113443" cy="61544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330">
                  <a:extLst>
                    <a:ext uri="{9D8B030D-6E8A-4147-A177-3AD203B41FA5}">
                      <a16:colId xmlns:a16="http://schemas.microsoft.com/office/drawing/2014/main" val="2731341337"/>
                    </a:ext>
                  </a:extLst>
                </a:gridCol>
                <a:gridCol w="4050329">
                  <a:extLst>
                    <a:ext uri="{9D8B030D-6E8A-4147-A177-3AD203B41FA5}">
                      <a16:colId xmlns:a16="http://schemas.microsoft.com/office/drawing/2014/main" val="944356314"/>
                    </a:ext>
                  </a:extLst>
                </a:gridCol>
                <a:gridCol w="3409291">
                  <a:extLst>
                    <a:ext uri="{9D8B030D-6E8A-4147-A177-3AD203B41FA5}">
                      <a16:colId xmlns:a16="http://schemas.microsoft.com/office/drawing/2014/main" val="2664264765"/>
                    </a:ext>
                  </a:extLst>
                </a:gridCol>
                <a:gridCol w="1543558">
                  <a:extLst>
                    <a:ext uri="{9D8B030D-6E8A-4147-A177-3AD203B41FA5}">
                      <a16:colId xmlns:a16="http://schemas.microsoft.com/office/drawing/2014/main" val="688952613"/>
                    </a:ext>
                  </a:extLst>
                </a:gridCol>
                <a:gridCol w="2538935">
                  <a:extLst>
                    <a:ext uri="{9D8B030D-6E8A-4147-A177-3AD203B41FA5}">
                      <a16:colId xmlns:a16="http://schemas.microsoft.com/office/drawing/2014/main" val="2677833072"/>
                    </a:ext>
                  </a:extLst>
                </a:gridCol>
              </a:tblGrid>
              <a:tr h="4826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Sr. No.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Organization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Event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Date/ Venue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Person Responsible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3413043882"/>
                  </a:ext>
                </a:extLst>
              </a:tr>
              <a:tr h="63309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Ministry of Climate Change (</a:t>
                      </a:r>
                      <a:r>
                        <a:rPr lang="en-US" sz="1400" u="none" strike="noStrike" dirty="0" err="1">
                          <a:effectLst/>
                        </a:rPr>
                        <a:t>MoCC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PM's Nature Event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u="none" strike="noStrike" dirty="0">
                          <a:effectLst/>
                        </a:rPr>
                        <a:t>5th June, 2021 - </a:t>
                      </a:r>
                      <a:r>
                        <a:rPr lang="en-US" sz="1400" u="none" strike="noStrike" dirty="0" err="1">
                          <a:effectLst/>
                        </a:rPr>
                        <a:t>Makhniyal</a:t>
                      </a:r>
                      <a:r>
                        <a:rPr lang="en-US" sz="1400" u="none" strike="noStrike" dirty="0">
                          <a:effectLst/>
                        </a:rPr>
                        <a:t> Forest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v-SE" sz="1400" u="none" strike="noStrike" dirty="0">
                          <a:effectLst/>
                        </a:rPr>
                        <a:t>Dr. Raja M Omer (DIG F-I)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1607776400"/>
                  </a:ext>
                </a:extLst>
              </a:tr>
              <a:tr h="4377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Joint Session of Parliament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u="none" strike="noStrike">
                          <a:effectLst/>
                        </a:rPr>
                        <a:t>4-5 June, 2021 - Parliament House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M Irfan Tariq (DG)/ Dr. Saima Shafique (PM WASH)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2616888116"/>
                  </a:ext>
                </a:extLst>
              </a:tr>
              <a:tr h="3136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 with Diplomatic Community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1-2 June, 2021 - Islamabad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M Azim Khoso (Director UA)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499418866"/>
                  </a:ext>
                </a:extLst>
              </a:tr>
              <a:tr h="8757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GGEB Project &amp; UNDP/ GEF in collaboration with NED University of Engineering and Technology, Karachi, Sindh.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Webinar - Nature Based Solutions - Cities as Drivers of Environmental Sustaiability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24th May,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Hadika Jamshed/</a:t>
                      </a:r>
                      <a:br>
                        <a:rPr lang="en-GB" sz="1400" u="none" strike="noStrike">
                          <a:effectLst/>
                        </a:rPr>
                      </a:br>
                      <a:r>
                        <a:rPr lang="en-GB" sz="1400" u="none" strike="noStrike">
                          <a:effectLst/>
                        </a:rPr>
                        <a:t>Dr. Saima Shafique (PM WASH)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831555767"/>
                  </a:ext>
                </a:extLst>
              </a:tr>
              <a:tr h="8764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GGEB Project &amp; UNDP/ GEF in collaboration with Lasbela University of Agriculture, Water and Marine Sciences (LUAWMS), Lasbela, Balochistan.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Webinar: Exploring Funding Opportunities for Effective Ecosystem Restoration in Pakistan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1st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678421"/>
                  </a:ext>
                </a:extLst>
              </a:tr>
              <a:tr h="8017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GGEB Project &amp; UNDP/ GEF in collaboration with Lasbela University of Agriculture, Faisalabad, Punjab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Webinar: Sustainable </a:t>
                      </a:r>
                      <a:r>
                        <a:rPr lang="en-US" sz="1400" u="none" strike="noStrike" dirty="0" err="1">
                          <a:effectLst/>
                        </a:rPr>
                        <a:t>Nitogen</a:t>
                      </a:r>
                      <a:r>
                        <a:rPr lang="en-US" sz="1400" u="none" strike="noStrike" dirty="0">
                          <a:effectLst/>
                        </a:rPr>
                        <a:t> Management for Ecosystem Restoration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4th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018332"/>
                  </a:ext>
                </a:extLst>
              </a:tr>
              <a:tr h="35133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UNDP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Event on Youth and Climate Change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2nd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Hadika Jamshed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946298657"/>
                  </a:ext>
                </a:extLst>
              </a:tr>
              <a:tr h="422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UNEP - Switch Asia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 on Solid Waste Management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25th May,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Dr. Saima Shafique (PM WASH)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b"/>
                </a:tc>
                <a:extLst>
                  <a:ext uri="{0D108BD9-81ED-4DB2-BD59-A6C34878D82A}">
                    <a16:rowId xmlns:a16="http://schemas.microsoft.com/office/drawing/2014/main" val="2751670147"/>
                  </a:ext>
                </a:extLst>
              </a:tr>
              <a:tr h="4225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World Bank (WB)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Event on Blue Carbon (Report launched)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3rd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Hadika Jamshed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extLst>
                  <a:ext uri="{0D108BD9-81ED-4DB2-BD59-A6C34878D82A}">
                    <a16:rowId xmlns:a16="http://schemas.microsoft.com/office/drawing/2014/main" val="1687755861"/>
                  </a:ext>
                </a:extLst>
              </a:tr>
              <a:tr h="4225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Event on Natural Capital Accounting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3rd June, 2021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23" marR="1023" marT="136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547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546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B3BE35F-BECA-4216-9B57-438320AFF0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443313"/>
              </p:ext>
            </p:extLst>
          </p:nvPr>
        </p:nvGraphicFramePr>
        <p:xfrm>
          <a:off x="0" y="1838229"/>
          <a:ext cx="12192001" cy="43393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596">
                  <a:extLst>
                    <a:ext uri="{9D8B030D-6E8A-4147-A177-3AD203B41FA5}">
                      <a16:colId xmlns:a16="http://schemas.microsoft.com/office/drawing/2014/main" val="3285282338"/>
                    </a:ext>
                  </a:extLst>
                </a:gridCol>
                <a:gridCol w="3704734">
                  <a:extLst>
                    <a:ext uri="{9D8B030D-6E8A-4147-A177-3AD203B41FA5}">
                      <a16:colId xmlns:a16="http://schemas.microsoft.com/office/drawing/2014/main" val="612049479"/>
                    </a:ext>
                  </a:extLst>
                </a:gridCol>
                <a:gridCol w="3953939">
                  <a:extLst>
                    <a:ext uri="{9D8B030D-6E8A-4147-A177-3AD203B41FA5}">
                      <a16:colId xmlns:a16="http://schemas.microsoft.com/office/drawing/2014/main" val="165124868"/>
                    </a:ext>
                  </a:extLst>
                </a:gridCol>
                <a:gridCol w="2097486">
                  <a:extLst>
                    <a:ext uri="{9D8B030D-6E8A-4147-A177-3AD203B41FA5}">
                      <a16:colId xmlns:a16="http://schemas.microsoft.com/office/drawing/2014/main" val="3607068321"/>
                    </a:ext>
                  </a:extLst>
                </a:gridCol>
                <a:gridCol w="1804246">
                  <a:extLst>
                    <a:ext uri="{9D8B030D-6E8A-4147-A177-3AD203B41FA5}">
                      <a16:colId xmlns:a16="http://schemas.microsoft.com/office/drawing/2014/main" val="4242125223"/>
                    </a:ext>
                  </a:extLst>
                </a:gridCol>
              </a:tblGrid>
              <a:tr h="53931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Sr. No.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Organization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Event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Date/ Venue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Person Responsible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1139079598"/>
                  </a:ext>
                </a:extLst>
              </a:tr>
              <a:tr h="4825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Asian Development Bank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 on Pakistan Clean Air Programme/ Air Pollution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3rd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Hadika Jamshed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3524347036"/>
                  </a:ext>
                </a:extLst>
              </a:tr>
              <a:tr h="11788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Water Environment forum (WE Forum)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 in collaboration with ADB, IASA, ICIMOD, IWMI, PCRWR, and the WB.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Roundtable the World Environment Day on Indus Delta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3rd or 4th June, 2021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 Azim Khoso (Director UA)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361017256"/>
                  </a:ext>
                </a:extLst>
              </a:tr>
              <a:tr h="24164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ICIMOD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 on Mountain Ecosystem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2nd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Hadika Jamshed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4272315132"/>
                  </a:ext>
                </a:extLst>
              </a:tr>
              <a:tr h="14145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Agriculture University, Faisalabad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Webinar on Sustainable Nitrogen Management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4th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Global Environment Benefits (GEB Project)/ 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Asif Sahibzada (Director EP)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2101146414"/>
                  </a:ext>
                </a:extLst>
              </a:tr>
              <a:tr h="4825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GLOF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 on Glaciers, Mountains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2nd June, 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400" u="none" strike="noStrike" dirty="0">
                          <a:effectLst/>
                        </a:rPr>
                        <a:t>Dr. Raja M Omer (DIG F-I)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4081969367"/>
                  </a:ext>
                </a:extLst>
              </a:tr>
            </a:tbl>
          </a:graphicData>
        </a:graphic>
      </p:graphicFrame>
      <p:sp>
        <p:nvSpPr>
          <p:cNvPr id="3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7139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Calendar of Activities</a:t>
            </a:r>
          </a:p>
        </p:txBody>
      </p:sp>
    </p:spTree>
    <p:extLst>
      <p:ext uri="{BB962C8B-B14F-4D97-AF65-F5344CB8AC3E}">
        <p14:creationId xmlns:p14="http://schemas.microsoft.com/office/powerpoint/2010/main" val="3620375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988994"/>
              </p:ext>
            </p:extLst>
          </p:nvPr>
        </p:nvGraphicFramePr>
        <p:xfrm>
          <a:off x="2" y="2028335"/>
          <a:ext cx="12191998" cy="37142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874">
                  <a:extLst>
                    <a:ext uri="{9D8B030D-6E8A-4147-A177-3AD203B41FA5}">
                      <a16:colId xmlns:a16="http://schemas.microsoft.com/office/drawing/2014/main" val="1694011231"/>
                    </a:ext>
                  </a:extLst>
                </a:gridCol>
                <a:gridCol w="2554664">
                  <a:extLst>
                    <a:ext uri="{9D8B030D-6E8A-4147-A177-3AD203B41FA5}">
                      <a16:colId xmlns:a16="http://schemas.microsoft.com/office/drawing/2014/main" val="1170113415"/>
                    </a:ext>
                  </a:extLst>
                </a:gridCol>
                <a:gridCol w="5075728">
                  <a:extLst>
                    <a:ext uri="{9D8B030D-6E8A-4147-A177-3AD203B41FA5}">
                      <a16:colId xmlns:a16="http://schemas.microsoft.com/office/drawing/2014/main" val="3298895081"/>
                    </a:ext>
                  </a:extLst>
                </a:gridCol>
                <a:gridCol w="2097486">
                  <a:extLst>
                    <a:ext uri="{9D8B030D-6E8A-4147-A177-3AD203B41FA5}">
                      <a16:colId xmlns:a16="http://schemas.microsoft.com/office/drawing/2014/main" val="3169925060"/>
                    </a:ext>
                  </a:extLst>
                </a:gridCol>
                <a:gridCol w="1804246">
                  <a:extLst>
                    <a:ext uri="{9D8B030D-6E8A-4147-A177-3AD203B41FA5}">
                      <a16:colId xmlns:a16="http://schemas.microsoft.com/office/drawing/2014/main" val="714622620"/>
                    </a:ext>
                  </a:extLst>
                </a:gridCol>
              </a:tblGrid>
              <a:tr h="65504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IUCN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‘Roundtable discussion’ to highlight the importance of WED 2021 -  Federal Capital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19</a:t>
                      </a:r>
                      <a:r>
                        <a:rPr lang="en-GB" sz="1400" u="none" strike="noStrike" baseline="30000" dirty="0">
                          <a:effectLst/>
                        </a:rPr>
                        <a:t>th</a:t>
                      </a:r>
                      <a:r>
                        <a:rPr lang="en-GB" sz="1400" u="none" strike="noStrike" dirty="0">
                          <a:effectLst/>
                        </a:rPr>
                        <a:t> April, 2021 - Islamabad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Asif Sahibzada (Director EP)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3368813301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Media Sensitization Seminar on Ecosystem Restoration Efforts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22</a:t>
                      </a:r>
                      <a:r>
                        <a:rPr lang="en-GB" sz="1400" u="none" strike="noStrike" baseline="30000" dirty="0">
                          <a:effectLst/>
                        </a:rPr>
                        <a:t>nd</a:t>
                      </a:r>
                      <a:r>
                        <a:rPr lang="en-GB" sz="1400" u="none" strike="noStrike" dirty="0">
                          <a:effectLst/>
                        </a:rPr>
                        <a:t> April, 2021 - Islamabad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272387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‘Roundtable discussion’ to highlight the importance of WED 2021 – All Province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April/ May, 2021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045856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World Environment Day in Pakistan – National Event – Islamabad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r>
                        <a:rPr lang="en-US" sz="1400" u="none" strike="noStrike" baseline="30000" dirty="0">
                          <a:effectLst/>
                        </a:rPr>
                        <a:t>th</a:t>
                      </a:r>
                      <a:r>
                        <a:rPr lang="en-US" sz="1400" u="none" strike="noStrike" dirty="0">
                          <a:effectLst/>
                        </a:rPr>
                        <a:t> June, 2021 - Islamabad (Virtual)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707717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Campaign with academic institutions in Islamabad on ‘Ecosystem restoration’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29</a:t>
                      </a:r>
                      <a:r>
                        <a:rPr lang="en-US" sz="1400" u="none" strike="noStrike" baseline="30000" dirty="0">
                          <a:effectLst/>
                        </a:rPr>
                        <a:t>th</a:t>
                      </a:r>
                      <a:r>
                        <a:rPr lang="en-US" sz="1400" u="none" strike="noStrike" dirty="0">
                          <a:effectLst/>
                        </a:rPr>
                        <a:t>- 30</a:t>
                      </a:r>
                      <a:r>
                        <a:rPr lang="en-US" sz="1400" u="none" strike="noStrike" baseline="30000" dirty="0">
                          <a:effectLst/>
                        </a:rPr>
                        <a:t>th</a:t>
                      </a:r>
                      <a:r>
                        <a:rPr lang="en-US" sz="1400" u="none" strike="noStrike" dirty="0">
                          <a:effectLst/>
                        </a:rPr>
                        <a:t> September - Academic Institution (NUST)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08832"/>
                  </a:ext>
                </a:extLst>
              </a:tr>
              <a:tr h="2188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EV - K2 - CNR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Consultative Workshop on WED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4th June, 2021 at GB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M Azim </a:t>
                      </a:r>
                      <a:r>
                        <a:rPr lang="en-GB" sz="1400" u="none" strike="noStrike" dirty="0" err="1">
                          <a:effectLst/>
                        </a:rPr>
                        <a:t>Khoso</a:t>
                      </a:r>
                      <a:r>
                        <a:rPr lang="en-GB" sz="1400" u="none" strike="noStrike" dirty="0">
                          <a:effectLst/>
                        </a:rPr>
                        <a:t> (Director UA)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2616661605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Awareness Raising of Mountain Community in GB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8th June, 2021 at GB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576353"/>
                  </a:ext>
                </a:extLst>
              </a:tr>
              <a:tr h="2188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Pakistan Boys Scouts Association (PBSA)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Environment Workshop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21-23 May, 2021 at Quetta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M Azim </a:t>
                      </a:r>
                      <a:r>
                        <a:rPr lang="en-GB" sz="1400" u="none" strike="noStrike" dirty="0" err="1">
                          <a:effectLst/>
                        </a:rPr>
                        <a:t>Khoso</a:t>
                      </a:r>
                      <a:r>
                        <a:rPr lang="en-GB" sz="1400" u="none" strike="noStrike" dirty="0">
                          <a:effectLst/>
                        </a:rPr>
                        <a:t> (Director UA)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3158836348"/>
                  </a:ext>
                </a:extLst>
              </a:tr>
              <a:tr h="436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Environment Mela at National HQ of PBSA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5th June, 2021 at Islamabad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99716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172939"/>
              </p:ext>
            </p:extLst>
          </p:nvPr>
        </p:nvGraphicFramePr>
        <p:xfrm>
          <a:off x="0" y="1536570"/>
          <a:ext cx="12192001" cy="491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9303">
                  <a:extLst>
                    <a:ext uri="{9D8B030D-6E8A-4147-A177-3AD203B41FA5}">
                      <a16:colId xmlns:a16="http://schemas.microsoft.com/office/drawing/2014/main" val="2984904058"/>
                    </a:ext>
                  </a:extLst>
                </a:gridCol>
                <a:gridCol w="2564091">
                  <a:extLst>
                    <a:ext uri="{9D8B030D-6E8A-4147-A177-3AD203B41FA5}">
                      <a16:colId xmlns:a16="http://schemas.microsoft.com/office/drawing/2014/main" val="1102410312"/>
                    </a:ext>
                  </a:extLst>
                </a:gridCol>
                <a:gridCol w="5056875">
                  <a:extLst>
                    <a:ext uri="{9D8B030D-6E8A-4147-A177-3AD203B41FA5}">
                      <a16:colId xmlns:a16="http://schemas.microsoft.com/office/drawing/2014/main" val="431378477"/>
                    </a:ext>
                  </a:extLst>
                </a:gridCol>
                <a:gridCol w="2097486">
                  <a:extLst>
                    <a:ext uri="{9D8B030D-6E8A-4147-A177-3AD203B41FA5}">
                      <a16:colId xmlns:a16="http://schemas.microsoft.com/office/drawing/2014/main" val="1270347744"/>
                    </a:ext>
                  </a:extLst>
                </a:gridCol>
                <a:gridCol w="1804246">
                  <a:extLst>
                    <a:ext uri="{9D8B030D-6E8A-4147-A177-3AD203B41FA5}">
                      <a16:colId xmlns:a16="http://schemas.microsoft.com/office/drawing/2014/main" val="1300407133"/>
                    </a:ext>
                  </a:extLst>
                </a:gridCol>
              </a:tblGrid>
              <a:tr h="4917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Sr. No.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Organization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Event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Date/ Venue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Person Responsible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" marR="506" marT="674" marB="0" anchor="ctr"/>
                </a:tc>
                <a:extLst>
                  <a:ext uri="{0D108BD9-81ED-4DB2-BD59-A6C34878D82A}">
                    <a16:rowId xmlns:a16="http://schemas.microsoft.com/office/drawing/2014/main" val="1673145738"/>
                  </a:ext>
                </a:extLst>
              </a:tr>
            </a:tbl>
          </a:graphicData>
        </a:graphic>
      </p:graphicFrame>
      <p:sp>
        <p:nvSpPr>
          <p:cNvPr id="6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7139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Calendar of Activities</a:t>
            </a:r>
          </a:p>
        </p:txBody>
      </p:sp>
    </p:spTree>
    <p:extLst>
      <p:ext uri="{BB962C8B-B14F-4D97-AF65-F5344CB8AC3E}">
        <p14:creationId xmlns:p14="http://schemas.microsoft.com/office/powerpoint/2010/main" val="922024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667</Words>
  <Application>Microsoft Office PowerPoint</Application>
  <PresentationFormat>Widescreen</PresentationFormat>
  <Paragraphs>124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1_Office Theme</vt:lpstr>
      <vt:lpstr>WORLD ENVIRONMENT DAY</vt:lpstr>
      <vt:lpstr>World Environment Day - Theme</vt:lpstr>
      <vt:lpstr>Government of Pakistan is planning a very inclusive programme for celebrations of World Environment Day with contributions from:</vt:lpstr>
      <vt:lpstr>Calendar of Activities</vt:lpstr>
      <vt:lpstr>Calendar of Activities</vt:lpstr>
      <vt:lpstr>Calendar of Activities</vt:lpstr>
      <vt:lpstr>Calendar of 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ENVIRONMENT DAY</dc:title>
  <dc:creator>Nadeem Ashraf</dc:creator>
  <cp:lastModifiedBy>Xi Ling</cp:lastModifiedBy>
  <cp:revision>13</cp:revision>
  <cp:lastPrinted>2021-05-05T09:07:04Z</cp:lastPrinted>
  <dcterms:created xsi:type="dcterms:W3CDTF">2021-05-05T08:26:54Z</dcterms:created>
  <dcterms:modified xsi:type="dcterms:W3CDTF">2021-05-06T15:22:06Z</dcterms:modified>
</cp:coreProperties>
</file>