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083" r:id="rId3"/>
    <p:sldId id="2229" r:id="rId4"/>
    <p:sldId id="2219" r:id="rId5"/>
    <p:sldId id="2222" r:id="rId6"/>
    <p:sldId id="2234" r:id="rId7"/>
    <p:sldId id="2242" r:id="rId8"/>
    <p:sldId id="2243" r:id="rId9"/>
    <p:sldId id="2245" r:id="rId10"/>
    <p:sldId id="2248" r:id="rId11"/>
    <p:sldId id="2230" r:id="rId12"/>
    <p:sldId id="2250" r:id="rId13"/>
    <p:sldId id="2210" r:id="rId14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rlando Reyes Martinez" initials="ORM" lastIdx="1" clrIdx="0">
    <p:extLst>
      <p:ext uri="{19B8F6BF-5375-455C-9EA6-DF929625EA0E}">
        <p15:presenceInfo xmlns:p15="http://schemas.microsoft.com/office/powerpoint/2012/main" userId="S::orlando.reyes@un.org::84954d65-bfe3-4d00-8f37-6c37805be1ad" providerId="AD"/>
      </p:ext>
    </p:extLst>
  </p:cmAuthor>
  <p:cmAuthor id="2" name="Anthony Mauricio Leon Guzman" initials="AMLG" lastIdx="5" clrIdx="1">
    <p:extLst>
      <p:ext uri="{19B8F6BF-5375-455C-9EA6-DF929625EA0E}">
        <p15:presenceInfo xmlns:p15="http://schemas.microsoft.com/office/powerpoint/2012/main" userId="Anthony Mauricio Leon Guzm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548235"/>
    <a:srgbClr val="002060"/>
    <a:srgbClr val="ED7D31"/>
    <a:srgbClr val="EF7D31"/>
    <a:srgbClr val="000000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A5B0EC-7184-41B8-9C05-ED77D4E5D8C4}" v="1" dt="2021-03-24T12:38:23.8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2" autoAdjust="0"/>
    <p:restoredTop sz="93792" autoAdjust="0"/>
  </p:normalViewPr>
  <p:slideViewPr>
    <p:cSldViewPr snapToGrid="0" showGuides="1">
      <p:cViewPr varScale="1">
        <p:scale>
          <a:sx n="114" d="100"/>
          <a:sy n="114" d="100"/>
        </p:scale>
        <p:origin x="294" y="10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shencko\Desktop\Teletrabajo_CEPAL\Presentaciones\PreciosCombustibles\CuadrosGr&#225;ficasv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shencko\Desktop\Teletrabajo_CEPAL\Presentaciones\PreciosCombustibles\CuadrosGr&#225;ficasv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shencko\Desktop\Teletrabajo_CEPAL\Presentaciones\PreciosCombustibles\CuadrosGr&#225;ficasv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shencko\Desktop\Teletrabajo_CEPAL\Presentaciones\PreciosCombustibles\CuadrosGr&#225;ficasvr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shencko\Desktop\Teletrabajo_CEPAL\Presentaciones\PreciosCombustibles\CuadrosGr&#225;ficasvr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shencko\Desktop\Teletrabajo_CEPAL\Presentaciones\PreciosCombustibles\CuadrosGr&#225;ficasvr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3.3193014746440791E-2"/>
          <c:y val="3.5704480828321637E-2"/>
          <c:w val="0.96502668606128417"/>
          <c:h val="0.79510042305461903"/>
        </c:manualLayout>
      </c:layout>
      <c:lineChart>
        <c:grouping val="standard"/>
        <c:varyColors val="0"/>
        <c:ser>
          <c:idx val="4"/>
          <c:order val="0"/>
          <c:tx>
            <c:strRef>
              <c:f>PreciosTS!$D$4</c:f>
              <c:strCache>
                <c:ptCount val="1"/>
                <c:pt idx="0">
                  <c:v>Gasolina corriente</c:v>
                </c:pt>
              </c:strCache>
            </c:strRef>
          </c:tx>
          <c:spPr>
            <a:ln w="25400" cap="rnd">
              <a:solidFill>
                <a:schemeClr val="accent3">
                  <a:lumMod val="40000"/>
                  <a:lumOff val="6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PreciosTS!$C$5:$C$26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PreciosTS!$D$5:$D$26</c:f>
              <c:numCache>
                <c:formatCode>0.000</c:formatCode>
                <c:ptCount val="22"/>
                <c:pt idx="0">
                  <c:v>0.446953042999992</c:v>
                </c:pt>
                <c:pt idx="1">
                  <c:v>0.46999396215153</c:v>
                </c:pt>
                <c:pt idx="2">
                  <c:v>0.49113315028416499</c:v>
                </c:pt>
                <c:pt idx="3">
                  <c:v>0.52315941731950133</c:v>
                </c:pt>
                <c:pt idx="4">
                  <c:v>0.57533478861757636</c:v>
                </c:pt>
                <c:pt idx="5">
                  <c:v>0.67607757421584413</c:v>
                </c:pt>
                <c:pt idx="6">
                  <c:v>0.72987866759370024</c:v>
                </c:pt>
                <c:pt idx="7">
                  <c:v>0.77221136945476088</c:v>
                </c:pt>
                <c:pt idx="8">
                  <c:v>0.87354220195755239</c:v>
                </c:pt>
                <c:pt idx="9">
                  <c:v>0.75229366946767984</c:v>
                </c:pt>
                <c:pt idx="10">
                  <c:v>0.87680662578358437</c:v>
                </c:pt>
                <c:pt idx="11">
                  <c:v>1.031180953879667</c:v>
                </c:pt>
                <c:pt idx="12">
                  <c:v>1.0663568482524228</c:v>
                </c:pt>
                <c:pt idx="13">
                  <c:v>1.0557787366183589</c:v>
                </c:pt>
                <c:pt idx="14">
                  <c:v>1.037015893836057</c:v>
                </c:pt>
                <c:pt idx="15">
                  <c:v>0.85558393256476706</c:v>
                </c:pt>
                <c:pt idx="16">
                  <c:v>0.78311196037249953</c:v>
                </c:pt>
                <c:pt idx="17">
                  <c:v>0.85644483177773623</c:v>
                </c:pt>
                <c:pt idx="18">
                  <c:v>0.89726002346563938</c:v>
                </c:pt>
                <c:pt idx="19">
                  <c:v>0.8507493816039674</c:v>
                </c:pt>
                <c:pt idx="20">
                  <c:v>0.76984676221668957</c:v>
                </c:pt>
                <c:pt idx="21">
                  <c:v>1.0362137419436643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E7F0-4D0A-9E19-D48AA96AACD0}"/>
            </c:ext>
          </c:extLst>
        </c:ser>
        <c:ser>
          <c:idx val="3"/>
          <c:order val="1"/>
          <c:tx>
            <c:strRef>
              <c:f>PreciosTS!$E$4</c:f>
              <c:strCache>
                <c:ptCount val="1"/>
                <c:pt idx="0">
                  <c:v>Gasolina premium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PreciosTS!$C$5:$C$26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PreciosTS!$E$5:$E$26</c:f>
              <c:numCache>
                <c:formatCode>0.000</c:formatCode>
                <c:ptCount val="22"/>
                <c:pt idx="0">
                  <c:v>0.47944495947089999</c:v>
                </c:pt>
                <c:pt idx="1">
                  <c:v>0.50492684190917003</c:v>
                </c:pt>
                <c:pt idx="2">
                  <c:v>0.55394128994635838</c:v>
                </c:pt>
                <c:pt idx="3">
                  <c:v>0.58880048730093315</c:v>
                </c:pt>
                <c:pt idx="4">
                  <c:v>0.64712038549220596</c:v>
                </c:pt>
                <c:pt idx="5">
                  <c:v>0.74522841589614042</c:v>
                </c:pt>
                <c:pt idx="6">
                  <c:v>0.79942580049840184</c:v>
                </c:pt>
                <c:pt idx="7">
                  <c:v>0.85852460863803126</c:v>
                </c:pt>
                <c:pt idx="8">
                  <c:v>0.98192205094273299</c:v>
                </c:pt>
                <c:pt idx="9">
                  <c:v>0.83629699629027654</c:v>
                </c:pt>
                <c:pt idx="10">
                  <c:v>0.96388254827418629</c:v>
                </c:pt>
                <c:pt idx="11">
                  <c:v>1.1156905121952374</c:v>
                </c:pt>
                <c:pt idx="12">
                  <c:v>1.1681350915701807</c:v>
                </c:pt>
                <c:pt idx="13">
                  <c:v>1.1812313951486806</c:v>
                </c:pt>
                <c:pt idx="14">
                  <c:v>1.1736512472172964</c:v>
                </c:pt>
                <c:pt idx="15">
                  <c:v>0.96927243699895715</c:v>
                </c:pt>
                <c:pt idx="16">
                  <c:v>0.92607643510669158</c:v>
                </c:pt>
                <c:pt idx="17">
                  <c:v>1.0057797629471215</c:v>
                </c:pt>
                <c:pt idx="18">
                  <c:v>1.0042984457580966</c:v>
                </c:pt>
                <c:pt idx="19">
                  <c:v>0.96106927124810027</c:v>
                </c:pt>
                <c:pt idx="20">
                  <c:v>0.89620947429942155</c:v>
                </c:pt>
                <c:pt idx="21">
                  <c:v>1.1749306208065415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7F0-4D0A-9E19-D48AA96AACD0}"/>
            </c:ext>
          </c:extLst>
        </c:ser>
        <c:ser>
          <c:idx val="5"/>
          <c:order val="2"/>
          <c:tx>
            <c:strRef>
              <c:f>PreciosTS!$F$4</c:f>
              <c:strCache>
                <c:ptCount val="1"/>
                <c:pt idx="0">
                  <c:v>Diesel</c:v>
                </c:pt>
              </c:strCache>
            </c:strRef>
          </c:tx>
          <c:spPr>
            <a:ln w="25400" cap="rnd">
              <a:solidFill>
                <a:schemeClr val="tx2">
                  <a:lumMod val="60000"/>
                  <a:lumOff val="40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PreciosTS!$C$5:$C$26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PreciosTS!$F$5:$F$26</c:f>
              <c:numCache>
                <c:formatCode>0.000</c:formatCode>
                <c:ptCount val="22"/>
                <c:pt idx="0">
                  <c:v>0.27807591502138002</c:v>
                </c:pt>
                <c:pt idx="1">
                  <c:v>0.30198394560367903</c:v>
                </c:pt>
                <c:pt idx="2">
                  <c:v>0.33598152923381769</c:v>
                </c:pt>
                <c:pt idx="3">
                  <c:v>0.38356849809965748</c:v>
                </c:pt>
                <c:pt idx="4">
                  <c:v>0.43177290419732761</c:v>
                </c:pt>
                <c:pt idx="5">
                  <c:v>0.52874056779153167</c:v>
                </c:pt>
                <c:pt idx="6">
                  <c:v>0.58696119211650744</c:v>
                </c:pt>
                <c:pt idx="7">
                  <c:v>0.64527634788096255</c:v>
                </c:pt>
                <c:pt idx="8">
                  <c:v>0.78526545986836738</c:v>
                </c:pt>
                <c:pt idx="9">
                  <c:v>0.67905504791283722</c:v>
                </c:pt>
                <c:pt idx="10">
                  <c:v>0.78180216635377486</c:v>
                </c:pt>
                <c:pt idx="11">
                  <c:v>0.9231797463311413</c:v>
                </c:pt>
                <c:pt idx="12">
                  <c:v>0.97607705922630705</c:v>
                </c:pt>
                <c:pt idx="13">
                  <c:v>0.97621263034858885</c:v>
                </c:pt>
                <c:pt idx="14">
                  <c:v>0.95623227174492798</c:v>
                </c:pt>
                <c:pt idx="15">
                  <c:v>0.76590680746248185</c:v>
                </c:pt>
                <c:pt idx="16">
                  <c:v>0.67659005489141533</c:v>
                </c:pt>
                <c:pt idx="17">
                  <c:v>0.74267835324196618</c:v>
                </c:pt>
                <c:pt idx="18">
                  <c:v>0.77467710037234705</c:v>
                </c:pt>
                <c:pt idx="19">
                  <c:v>0.74731060066101851</c:v>
                </c:pt>
                <c:pt idx="20">
                  <c:v>0.67619337863757256</c:v>
                </c:pt>
                <c:pt idx="21">
                  <c:v>0.85741320411244204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7F0-4D0A-9E19-D48AA96AACD0}"/>
            </c:ext>
          </c:extLst>
        </c:ser>
        <c:ser>
          <c:idx val="2"/>
          <c:order val="3"/>
          <c:tx>
            <c:strRef>
              <c:f>PreciosTS!$G$4</c:f>
              <c:strCache>
                <c:ptCount val="1"/>
                <c:pt idx="0">
                  <c:v>Fuel oil</c:v>
                </c:pt>
              </c:strCache>
            </c:strRef>
          </c:tx>
          <c:spPr>
            <a:ln w="2540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</a:ln>
            <a:effectLst/>
          </c:spPr>
          <c:marker>
            <c:symbol val="none"/>
          </c:marker>
          <c:cat>
            <c:strRef>
              <c:f>PreciosTS!$C$5:$C$26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PreciosTS!$G$5:$G$26</c:f>
              <c:numCache>
                <c:formatCode>0.000</c:formatCode>
                <c:ptCount val="22"/>
                <c:pt idx="0">
                  <c:v>0.13724148286089299</c:v>
                </c:pt>
                <c:pt idx="1">
                  <c:v>0.160400721729544</c:v>
                </c:pt>
                <c:pt idx="2">
                  <c:v>0.18199343610534102</c:v>
                </c:pt>
                <c:pt idx="3">
                  <c:v>0.20985224845255562</c:v>
                </c:pt>
                <c:pt idx="4">
                  <c:v>0.22831191384264354</c:v>
                </c:pt>
                <c:pt idx="5">
                  <c:v>0.29479112760456516</c:v>
                </c:pt>
                <c:pt idx="6">
                  <c:v>0.35993707405050546</c:v>
                </c:pt>
                <c:pt idx="7">
                  <c:v>0.38316042506287362</c:v>
                </c:pt>
                <c:pt idx="8">
                  <c:v>0.52279342927907435</c:v>
                </c:pt>
                <c:pt idx="9">
                  <c:v>0.41067704295287644</c:v>
                </c:pt>
                <c:pt idx="10">
                  <c:v>0.50020496736394982</c:v>
                </c:pt>
                <c:pt idx="11">
                  <c:v>0.59205914180784047</c:v>
                </c:pt>
                <c:pt idx="12">
                  <c:v>0.61544422031034318</c:v>
                </c:pt>
                <c:pt idx="13">
                  <c:v>0.5870217859394391</c:v>
                </c:pt>
                <c:pt idx="14">
                  <c:v>0.5619149939726662</c:v>
                </c:pt>
                <c:pt idx="15">
                  <c:v>0.38670348706073454</c:v>
                </c:pt>
                <c:pt idx="16">
                  <c:v>0.33788090116470015</c:v>
                </c:pt>
                <c:pt idx="17">
                  <c:v>0.43767532266559794</c:v>
                </c:pt>
                <c:pt idx="18">
                  <c:v>0.51323696652144624</c:v>
                </c:pt>
                <c:pt idx="19">
                  <c:v>0.48977364076452501</c:v>
                </c:pt>
                <c:pt idx="20">
                  <c:v>0.4097196956077091</c:v>
                </c:pt>
                <c:pt idx="21">
                  <c:v>0.52648980885590613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E7F0-4D0A-9E19-D48AA96AACD0}"/>
            </c:ext>
          </c:extLst>
        </c:ser>
        <c:ser>
          <c:idx val="6"/>
          <c:order val="4"/>
          <c:tx>
            <c:strRef>
              <c:f>PreciosTS!$H$4</c:f>
              <c:strCache>
                <c:ptCount val="1"/>
                <c:pt idx="0">
                  <c:v>Kerosene</c:v>
                </c:pt>
              </c:strCache>
            </c:strRef>
          </c:tx>
          <c:spPr>
            <a:ln w="25400" cap="rnd">
              <a:solidFill>
                <a:schemeClr val="accent6">
                  <a:lumMod val="5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PreciosTS!$C$5:$C$26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PreciosTS!$H$5:$H$26</c:f>
              <c:numCache>
                <c:formatCode>0.000</c:formatCode>
                <c:ptCount val="22"/>
                <c:pt idx="0">
                  <c:v>0.172229834985206</c:v>
                </c:pt>
                <c:pt idx="1">
                  <c:v>0.25420894771201902</c:v>
                </c:pt>
                <c:pt idx="2">
                  <c:v>0.34009007295546789</c:v>
                </c:pt>
                <c:pt idx="3">
                  <c:v>0.41036314813237218</c:v>
                </c:pt>
                <c:pt idx="4">
                  <c:v>0.50404829840909349</c:v>
                </c:pt>
                <c:pt idx="5">
                  <c:v>0.64102231407197352</c:v>
                </c:pt>
                <c:pt idx="6">
                  <c:v>0.71999624830889586</c:v>
                </c:pt>
                <c:pt idx="7">
                  <c:v>0.76836829684892083</c:v>
                </c:pt>
                <c:pt idx="8">
                  <c:v>0.9265627608964575</c:v>
                </c:pt>
                <c:pt idx="9">
                  <c:v>0.71891833008155404</c:v>
                </c:pt>
                <c:pt idx="10">
                  <c:v>0.8483862672018514</c:v>
                </c:pt>
                <c:pt idx="11">
                  <c:v>0.98829441270158891</c:v>
                </c:pt>
                <c:pt idx="12">
                  <c:v>1.0350629305170791</c:v>
                </c:pt>
                <c:pt idx="13">
                  <c:v>0.98446114221672765</c:v>
                </c:pt>
                <c:pt idx="14">
                  <c:v>0.96555332528198712</c:v>
                </c:pt>
                <c:pt idx="15">
                  <c:v>0.83154380430060504</c:v>
                </c:pt>
                <c:pt idx="16">
                  <c:v>0.70959576550244885</c:v>
                </c:pt>
                <c:pt idx="17">
                  <c:v>0.84971664288383164</c:v>
                </c:pt>
                <c:pt idx="18">
                  <c:v>0.88830078061173656</c:v>
                </c:pt>
                <c:pt idx="19">
                  <c:v>0.81318093434872352</c:v>
                </c:pt>
                <c:pt idx="20">
                  <c:v>0.73565937328036923</c:v>
                </c:pt>
                <c:pt idx="21">
                  <c:v>0.93649438218591008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E7F0-4D0A-9E19-D48AA96AACD0}"/>
            </c:ext>
          </c:extLst>
        </c:ser>
        <c:ser>
          <c:idx val="0"/>
          <c:order val="5"/>
          <c:tx>
            <c:strRef>
              <c:f>PreciosTS!$I$4</c:f>
              <c:strCache>
                <c:ptCount val="1"/>
                <c:pt idx="0">
                  <c:v>GLP (dólares/kg)</c:v>
                </c:pt>
              </c:strCache>
            </c:strRef>
          </c:tx>
          <c:spPr>
            <a:ln w="25400" cap="rnd">
              <a:solidFill>
                <a:schemeClr val="accent4">
                  <a:lumMod val="75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PreciosTS!$C$5:$C$26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PreciosTS!$I$5:$I$26</c:f>
              <c:numCache>
                <c:formatCode>0.000</c:formatCode>
                <c:ptCount val="22"/>
                <c:pt idx="0">
                  <c:v>0.36997991927795498</c:v>
                </c:pt>
                <c:pt idx="1">
                  <c:v>0.42610128539138098</c:v>
                </c:pt>
                <c:pt idx="2">
                  <c:v>0.48222265150480698</c:v>
                </c:pt>
                <c:pt idx="3">
                  <c:v>0.53834401761823292</c:v>
                </c:pt>
                <c:pt idx="4">
                  <c:v>0.59326099197405824</c:v>
                </c:pt>
                <c:pt idx="5">
                  <c:v>0.66285760597956278</c:v>
                </c:pt>
                <c:pt idx="6">
                  <c:v>0.7114124288056306</c:v>
                </c:pt>
                <c:pt idx="7">
                  <c:v>0.77594775213050804</c:v>
                </c:pt>
                <c:pt idx="8">
                  <c:v>0.90670561482566236</c:v>
                </c:pt>
                <c:pt idx="9">
                  <c:v>0.76254669652343265</c:v>
                </c:pt>
                <c:pt idx="10">
                  <c:v>0.90758914044315631</c:v>
                </c:pt>
                <c:pt idx="11">
                  <c:v>1.014090868353172</c:v>
                </c:pt>
                <c:pt idx="12">
                  <c:v>1.0342508668532979</c:v>
                </c:pt>
                <c:pt idx="13">
                  <c:v>1.0693070115514498</c:v>
                </c:pt>
                <c:pt idx="14">
                  <c:v>1.0415699376988956</c:v>
                </c:pt>
                <c:pt idx="15">
                  <c:v>0.8446307890473761</c:v>
                </c:pt>
                <c:pt idx="16">
                  <c:v>0.80942869264601058</c:v>
                </c:pt>
                <c:pt idx="17">
                  <c:v>1.0100861830151719</c:v>
                </c:pt>
                <c:pt idx="18">
                  <c:v>1.0381175054860359</c:v>
                </c:pt>
                <c:pt idx="19">
                  <c:v>0.98722704362664104</c:v>
                </c:pt>
                <c:pt idx="20">
                  <c:v>0.88691034177963002</c:v>
                </c:pt>
                <c:pt idx="21">
                  <c:v>1.3578597332646136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5-E7F0-4D0A-9E19-D48AA96AAC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4130912"/>
        <c:axId val="2084522864"/>
      </c:lineChart>
      <c:catAx>
        <c:axId val="414130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2084522864"/>
        <c:crosses val="autoZero"/>
        <c:auto val="1"/>
        <c:lblAlgn val="ctr"/>
        <c:lblOffset val="100"/>
        <c:tickLblSkip val="1"/>
        <c:noMultiLvlLbl val="0"/>
      </c:catAx>
      <c:valAx>
        <c:axId val="2084522864"/>
        <c:scaling>
          <c:orientation val="minMax"/>
          <c:max val="1.5"/>
          <c:min val="0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noFill/>
          <a:ln w="6350"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414130912"/>
        <c:crossesAt val="1"/>
        <c:crossBetween val="between"/>
        <c:majorUnit val="0.30000000000000004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3.4214726475242365E-4"/>
          <c:y val="0.90172794614899232"/>
          <c:w val="0.9935719408007142"/>
          <c:h val="9.64658120786490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205459196632679E-2"/>
          <c:y val="2.6917254554117701E-2"/>
          <c:w val="0.96677904702858297"/>
          <c:h val="0.81632896067251326"/>
        </c:manualLayout>
      </c:layout>
      <c:lineChart>
        <c:grouping val="standard"/>
        <c:varyColors val="0"/>
        <c:ser>
          <c:idx val="4"/>
          <c:order val="0"/>
          <c:tx>
            <c:strRef>
              <c:f>GCorriente!$C$5</c:f>
              <c:strCache>
                <c:ptCount val="1"/>
                <c:pt idx="0">
                  <c:v>Argentina</c:v>
                </c:pt>
              </c:strCache>
            </c:strRef>
          </c:tx>
          <c:spPr>
            <a:ln w="25400" cap="rnd">
              <a:solidFill>
                <a:schemeClr val="accent5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GCorriente!$B$6:$B$27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GCorriente!$C$6:$C$27</c:f>
              <c:numCache>
                <c:formatCode>General</c:formatCode>
                <c:ptCount val="22"/>
                <c:pt idx="2" formatCode="#,##0.000">
                  <c:v>0.4925494189718323</c:v>
                </c:pt>
                <c:pt idx="3" formatCode="#,##0.000">
                  <c:v>0.6437421277917097</c:v>
                </c:pt>
                <c:pt idx="4" formatCode="#,##0.000">
                  <c:v>0.63866361271131611</c:v>
                </c:pt>
                <c:pt idx="5" formatCode="#,##0.000">
                  <c:v>0.64679916622914313</c:v>
                </c:pt>
                <c:pt idx="6" formatCode="#,##0.000">
                  <c:v>0.61471349590623348</c:v>
                </c:pt>
                <c:pt idx="7" formatCode="#,##0.000">
                  <c:v>0.636551165675455</c:v>
                </c:pt>
                <c:pt idx="8" formatCode="#,##0.000">
                  <c:v>0.75517902038012019</c:v>
                </c:pt>
                <c:pt idx="9" formatCode="#,##0.000">
                  <c:v>0.79563314728912593</c:v>
                </c:pt>
                <c:pt idx="10" formatCode="#,##0.000">
                  <c:v>0.95092299441636297</c:v>
                </c:pt>
                <c:pt idx="11" formatCode="#,##0.000">
                  <c:v>1.1284356437258463</c:v>
                </c:pt>
                <c:pt idx="12" formatCode="#,##0.000">
                  <c:v>1.2826571913391172</c:v>
                </c:pt>
                <c:pt idx="13" formatCode="#,##0.000">
                  <c:v>1.3101680378402334</c:v>
                </c:pt>
                <c:pt idx="14" formatCode="#,##0.000">
                  <c:v>1.349604358914599</c:v>
                </c:pt>
                <c:pt idx="15" formatCode="#,##0.000">
                  <c:v>1.3120541814526405</c:v>
                </c:pt>
                <c:pt idx="16" formatCode="#,##0.000">
                  <c:v>1.0987212095044323</c:v>
                </c:pt>
                <c:pt idx="17" formatCode="#,##0.000">
                  <c:v>1.1929712361852198</c:v>
                </c:pt>
                <c:pt idx="18" formatCode="#,##0.000">
                  <c:v>1.0812192668635294</c:v>
                </c:pt>
                <c:pt idx="19" formatCode="#,##0.000">
                  <c:v>0.91291368119317828</c:v>
                </c:pt>
                <c:pt idx="20" formatCode="#,##0.000">
                  <c:v>0.84239992845299683</c:v>
                </c:pt>
                <c:pt idx="21" formatCode="0.000">
                  <c:v>1.1338703036977338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6C6D-4B7C-B78E-B6AB91508C75}"/>
            </c:ext>
          </c:extLst>
        </c:ser>
        <c:ser>
          <c:idx val="3"/>
          <c:order val="1"/>
          <c:tx>
            <c:strRef>
              <c:f>GCorriente!$D$5</c:f>
              <c:strCache>
                <c:ptCount val="1"/>
                <c:pt idx="0">
                  <c:v>Bolivia</c:v>
                </c:pt>
              </c:strCache>
            </c:strRef>
          </c:tx>
          <c:spPr>
            <a:ln w="2540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GCorriente!$B$6:$B$27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GCorriente!$D$6:$D$27</c:f>
              <c:numCache>
                <c:formatCode>General</c:formatCode>
                <c:ptCount val="22"/>
                <c:pt idx="2" formatCode="#,##0.000">
                  <c:v>0.46254428056580593</c:v>
                </c:pt>
                <c:pt idx="3" formatCode="#,##0.000">
                  <c:v>0.4338357634828105</c:v>
                </c:pt>
                <c:pt idx="4" formatCode="#,##0.000">
                  <c:v>0.42377624913237871</c:v>
                </c:pt>
                <c:pt idx="5" formatCode="#,##0.000">
                  <c:v>0.46553461991969725</c:v>
                </c:pt>
                <c:pt idx="6" formatCode="#,##0.000">
                  <c:v>0.47049782996001827</c:v>
                </c:pt>
                <c:pt idx="7" formatCode="#,##0.000">
                  <c:v>0.48065993917874356</c:v>
                </c:pt>
                <c:pt idx="8" formatCode="#,##0.000">
                  <c:v>0.52040472004093818</c:v>
                </c:pt>
                <c:pt idx="9" formatCode="#,##0.000">
                  <c:v>0.53610577529421644</c:v>
                </c:pt>
                <c:pt idx="10" formatCode="#,##0.000">
                  <c:v>0.53604944577344926</c:v>
                </c:pt>
                <c:pt idx="11" formatCode="#,##0.000">
                  <c:v>0.54178980005613775</c:v>
                </c:pt>
                <c:pt idx="12" formatCode="#,##0.000">
                  <c:v>0.54420571800919115</c:v>
                </c:pt>
                <c:pt idx="13" formatCode="#,##0.000">
                  <c:v>0.5447494640207986</c:v>
                </c:pt>
                <c:pt idx="14" formatCode="#,##0.000">
                  <c:v>0.54514620336353914</c:v>
                </c:pt>
                <c:pt idx="15" formatCode="#,##0.000">
                  <c:v>0.54550745021761327</c:v>
                </c:pt>
                <c:pt idx="16" formatCode="#,##0.000">
                  <c:v>0.54526298158389508</c:v>
                </c:pt>
                <c:pt idx="17" formatCode="#,##0.000">
                  <c:v>0.5451895043731777</c:v>
                </c:pt>
                <c:pt idx="18" formatCode="#,##0.000">
                  <c:v>0.5451895043731777</c:v>
                </c:pt>
                <c:pt idx="19" formatCode="#,##0.000">
                  <c:v>0.5451895043731777</c:v>
                </c:pt>
                <c:pt idx="20" formatCode="#,##0.000">
                  <c:v>0.54518950437317781</c:v>
                </c:pt>
                <c:pt idx="21" formatCode="0.000">
                  <c:v>0.73382507288629739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6C6D-4B7C-B78E-B6AB91508C75}"/>
            </c:ext>
          </c:extLst>
        </c:ser>
        <c:ser>
          <c:idx val="5"/>
          <c:order val="2"/>
          <c:tx>
            <c:strRef>
              <c:f>GCorriente!$E$5</c:f>
              <c:strCache>
                <c:ptCount val="1"/>
                <c:pt idx="0">
                  <c:v>Brasil</c:v>
                </c:pt>
              </c:strCache>
            </c:strRef>
          </c:tx>
          <c:spPr>
            <a:ln w="19050" cap="rnd">
              <a:solidFill>
                <a:schemeClr val="accent6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GCorriente!$B$6:$B$27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GCorriente!$E$6:$E$27</c:f>
              <c:numCache>
                <c:formatCode>General</c:formatCode>
                <c:ptCount val="22"/>
                <c:pt idx="2" formatCode="#,##0.000">
                  <c:v>0.59241691558677212</c:v>
                </c:pt>
                <c:pt idx="3" formatCode="#,##0.000">
                  <c:v>0.64342083086215884</c:v>
                </c:pt>
                <c:pt idx="4" formatCode="#,##0.000">
                  <c:v>0.66974964269877502</c:v>
                </c:pt>
                <c:pt idx="5" formatCode="#,##0.000">
                  <c:v>0.91027791247664613</c:v>
                </c:pt>
                <c:pt idx="6" formatCode="#,##0.000">
                  <c:v>1.104620074727825</c:v>
                </c:pt>
                <c:pt idx="7" formatCode="#,##0.000">
                  <c:v>1.2294987755286531</c:v>
                </c:pt>
                <c:pt idx="8" formatCode="#,##0.000">
                  <c:v>1.3270180568268384</c:v>
                </c:pt>
                <c:pt idx="9" formatCode="#,##0.000">
                  <c:v>1.206883196954303</c:v>
                </c:pt>
                <c:pt idx="10" formatCode="#,##0.000">
                  <c:v>1.3896447461403028</c:v>
                </c:pt>
                <c:pt idx="11" formatCode="#,##0.000">
                  <c:v>1.5818514627076581</c:v>
                </c:pt>
                <c:pt idx="12" formatCode="#,##0.000">
                  <c:v>1.3559636542353344</c:v>
                </c:pt>
                <c:pt idx="13" formatCode="#,##0.000">
                  <c:v>1.2729875552908192</c:v>
                </c:pt>
                <c:pt idx="14" formatCode="#,##0.000">
                  <c:v>1.2217035616873473</c:v>
                </c:pt>
                <c:pt idx="15" formatCode="#,##0.000">
                  <c:v>0.96917126616743099</c:v>
                </c:pt>
                <c:pt idx="16" formatCode="#,##0.000">
                  <c:v>1.007841658026231</c:v>
                </c:pt>
                <c:pt idx="17" formatCode="#,##0.000">
                  <c:v>1.1221816737220023</c:v>
                </c:pt>
                <c:pt idx="18" formatCode="#,##0.000">
                  <c:v>1.2068638398486742</c:v>
                </c:pt>
                <c:pt idx="19" formatCode="#,##0.000">
                  <c:v>1.1157490169673794</c:v>
                </c:pt>
                <c:pt idx="20" formatCode="#,##0.000">
                  <c:v>0.89537398168673921</c:v>
                </c:pt>
                <c:pt idx="21" formatCode="0.000">
                  <c:v>1.205173379350351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6C6D-4B7C-B78E-B6AB91508C75}"/>
            </c:ext>
          </c:extLst>
        </c:ser>
        <c:ser>
          <c:idx val="2"/>
          <c:order val="3"/>
          <c:tx>
            <c:strRef>
              <c:f>GCorriente!$F$5</c:f>
              <c:strCache>
                <c:ptCount val="1"/>
                <c:pt idx="0">
                  <c:v>Chile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dashDot"/>
              <a:round/>
            </a:ln>
            <a:effectLst/>
          </c:spPr>
          <c:marker>
            <c:symbol val="none"/>
          </c:marker>
          <c:cat>
            <c:numRef>
              <c:f>GCorriente!$B$6:$B$27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GCorriente!$F$6:$F$27</c:f>
              <c:numCache>
                <c:formatCode>#,##0.000</c:formatCode>
                <c:ptCount val="22"/>
                <c:pt idx="0">
                  <c:v>0.59589167944221511</c:v>
                </c:pt>
                <c:pt idx="1">
                  <c:v>0.62054264171464901</c:v>
                </c:pt>
                <c:pt idx="2">
                  <c:v>0.57914253187282616</c:v>
                </c:pt>
                <c:pt idx="3">
                  <c:v>0.65344116734509783</c:v>
                </c:pt>
                <c:pt idx="4">
                  <c:v>0.80039982035205293</c:v>
                </c:pt>
                <c:pt idx="5">
                  <c:v>0.97738615102631743</c:v>
                </c:pt>
                <c:pt idx="6">
                  <c:v>1.1174838601853001</c:v>
                </c:pt>
                <c:pt idx="7">
                  <c:v>1.1491705258452669</c:v>
                </c:pt>
                <c:pt idx="8">
                  <c:v>1.1774535103464305</c:v>
                </c:pt>
                <c:pt idx="9">
                  <c:v>0.91839182591930835</c:v>
                </c:pt>
                <c:pt idx="10">
                  <c:v>1.2152862629815262</c:v>
                </c:pt>
                <c:pt idx="11">
                  <c:v>1.4942937653058552</c:v>
                </c:pt>
                <c:pt idx="12">
                  <c:v>1.5689797375576802</c:v>
                </c:pt>
                <c:pt idx="13">
                  <c:v>1.5776844963824566</c:v>
                </c:pt>
                <c:pt idx="14">
                  <c:v>1.4956956489679083</c:v>
                </c:pt>
                <c:pt idx="15">
                  <c:v>1.0887770061914419</c:v>
                </c:pt>
                <c:pt idx="16">
                  <c:v>1.0015819129139825</c:v>
                </c:pt>
                <c:pt idx="17">
                  <c:v>1.0931527362054485</c:v>
                </c:pt>
                <c:pt idx="18">
                  <c:v>1.2127300922805191</c:v>
                </c:pt>
                <c:pt idx="19">
                  <c:v>1.1092974470550867</c:v>
                </c:pt>
                <c:pt idx="20">
                  <c:v>0.98886409598027891</c:v>
                </c:pt>
                <c:pt idx="21" formatCode="0.000">
                  <c:v>1.3310110731894556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6C6D-4B7C-B78E-B6AB91508C75}"/>
            </c:ext>
          </c:extLst>
        </c:ser>
        <c:ser>
          <c:idx val="6"/>
          <c:order val="4"/>
          <c:tx>
            <c:strRef>
              <c:f>GCorriente!$G$5</c:f>
              <c:strCache>
                <c:ptCount val="1"/>
                <c:pt idx="0">
                  <c:v>Colombia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prstDash val="lgDash"/>
              <a:round/>
            </a:ln>
            <a:effectLst/>
          </c:spPr>
          <c:marker>
            <c:symbol val="none"/>
          </c:marker>
          <c:cat>
            <c:numRef>
              <c:f>GCorriente!$B$6:$B$27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GCorriente!$G$6:$G$27</c:f>
              <c:numCache>
                <c:formatCode>#,##0.000</c:formatCode>
                <c:ptCount val="22"/>
                <c:pt idx="0">
                  <c:v>0.34628680614481</c:v>
                </c:pt>
                <c:pt idx="1">
                  <c:v>0.36805382065724795</c:v>
                </c:pt>
                <c:pt idx="2">
                  <c:v>0.35772270026186243</c:v>
                </c:pt>
                <c:pt idx="3">
                  <c:v>0.3686066523161598</c:v>
                </c:pt>
                <c:pt idx="4">
                  <c:v>0.47800399735570426</c:v>
                </c:pt>
                <c:pt idx="5">
                  <c:v>0.61657255563206304</c:v>
                </c:pt>
                <c:pt idx="6">
                  <c:v>0.65949977442729135</c:v>
                </c:pt>
                <c:pt idx="7">
                  <c:v>0.81231072824709361</c:v>
                </c:pt>
                <c:pt idx="8">
                  <c:v>0.97250434803848751</c:v>
                </c:pt>
                <c:pt idx="9">
                  <c:v>0.88958439804907252</c:v>
                </c:pt>
                <c:pt idx="10">
                  <c:v>1.0606533792682242</c:v>
                </c:pt>
                <c:pt idx="11">
                  <c:v>1.2081913030003844</c:v>
                </c:pt>
                <c:pt idx="12">
                  <c:v>1.2966227983563621</c:v>
                </c:pt>
                <c:pt idx="13">
                  <c:v>1.2001261749793488</c:v>
                </c:pt>
                <c:pt idx="14">
                  <c:v>1.1225760447005202</c:v>
                </c:pt>
                <c:pt idx="15">
                  <c:v>0.77444978352573812</c:v>
                </c:pt>
                <c:pt idx="16">
                  <c:v>0.66531276356964308</c:v>
                </c:pt>
                <c:pt idx="17">
                  <c:v>0.76587193596213288</c:v>
                </c:pt>
                <c:pt idx="18">
                  <c:v>0.82785015342900725</c:v>
                </c:pt>
                <c:pt idx="19">
                  <c:v>0.75646022859149453</c:v>
                </c:pt>
                <c:pt idx="20">
                  <c:v>0.64794068924600179</c:v>
                </c:pt>
                <c:pt idx="21" formatCode="0.000">
                  <c:v>0.87212816772511847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4-6C6D-4B7C-B78E-B6AB91508C75}"/>
            </c:ext>
          </c:extLst>
        </c:ser>
        <c:ser>
          <c:idx val="0"/>
          <c:order val="5"/>
          <c:tx>
            <c:strRef>
              <c:f>GCorriente!$H$5</c:f>
              <c:strCache>
                <c:ptCount val="1"/>
                <c:pt idx="0">
                  <c:v>Ecuador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lgDashDot"/>
              <a:round/>
            </a:ln>
            <a:effectLst/>
          </c:spPr>
          <c:marker>
            <c:symbol val="none"/>
          </c:marker>
          <c:cat>
            <c:numRef>
              <c:f>GCorriente!$B$6:$B$27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GCorriente!$H$6:$H$27</c:f>
              <c:numCache>
                <c:formatCode>General</c:formatCode>
                <c:ptCount val="22"/>
                <c:pt idx="2" formatCode="#,##0.000">
                  <c:v>0.29613701025780559</c:v>
                </c:pt>
                <c:pt idx="3" formatCode="#,##0.000">
                  <c:v>0.38778056450071902</c:v>
                </c:pt>
                <c:pt idx="4" formatCode="#,##0.000">
                  <c:v>0.3910192026755358</c:v>
                </c:pt>
                <c:pt idx="5" formatCode="#,##0.000">
                  <c:v>0.3910192026755358</c:v>
                </c:pt>
                <c:pt idx="6" formatCode="#,##0.000">
                  <c:v>0.3910192026755358</c:v>
                </c:pt>
                <c:pt idx="7" formatCode="#,##0.000">
                  <c:v>0.38310249087945542</c:v>
                </c:pt>
                <c:pt idx="8" formatCode="#,##0.000">
                  <c:v>0.39102765618519525</c:v>
                </c:pt>
                <c:pt idx="9" formatCode="#,##0.000">
                  <c:v>0.39102765618519525</c:v>
                </c:pt>
                <c:pt idx="10" formatCode="#,##0.000">
                  <c:v>0.38310249087945542</c:v>
                </c:pt>
                <c:pt idx="11" formatCode="#,##0.000">
                  <c:v>0.38310249087945542</c:v>
                </c:pt>
                <c:pt idx="12" formatCode="#,##0.000">
                  <c:v>0.38310249087945542</c:v>
                </c:pt>
                <c:pt idx="13" formatCode="#,##0.000">
                  <c:v>0.39208434489262711</c:v>
                </c:pt>
                <c:pt idx="14" formatCode="#,##0.000">
                  <c:v>0.39208434489262711</c:v>
                </c:pt>
                <c:pt idx="15" formatCode="#,##0.000">
                  <c:v>0.39208434489262711</c:v>
                </c:pt>
                <c:pt idx="16" formatCode="#,##0.000">
                  <c:v>0.39208434489262711</c:v>
                </c:pt>
                <c:pt idx="17" formatCode="#,##0.000">
                  <c:v>0.39181594596093944</c:v>
                </c:pt>
                <c:pt idx="18" formatCode="#,##0.000">
                  <c:v>0.39199628750034121</c:v>
                </c:pt>
                <c:pt idx="19" formatCode="#,##0.000">
                  <c:v>0.43173218576939704</c:v>
                </c:pt>
                <c:pt idx="20" formatCode="#,##0.000">
                  <c:v>0.48607680541869963</c:v>
                </c:pt>
                <c:pt idx="21" formatCode="0.000">
                  <c:v>0.65425938009356976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5-6C6D-4B7C-B78E-B6AB91508C75}"/>
            </c:ext>
          </c:extLst>
        </c:ser>
        <c:ser>
          <c:idx val="9"/>
          <c:order val="6"/>
          <c:tx>
            <c:strRef>
              <c:f>GCorriente!$I$5</c:f>
              <c:strCache>
                <c:ptCount val="1"/>
                <c:pt idx="0">
                  <c:v>México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prstDash val="lgDashDotDot"/>
              <a:round/>
            </a:ln>
            <a:effectLst/>
          </c:spPr>
          <c:marker>
            <c:symbol val="none"/>
          </c:marker>
          <c:cat>
            <c:numRef>
              <c:f>GCorriente!$B$6:$B$27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GCorriente!$I$6:$I$27</c:f>
              <c:numCache>
                <c:formatCode>#,##0.000</c:formatCode>
                <c:ptCount val="22"/>
                <c:pt idx="0">
                  <c:v>0.53174535168378612</c:v>
                </c:pt>
                <c:pt idx="1">
                  <c:v>0.58217031772901084</c:v>
                </c:pt>
                <c:pt idx="2">
                  <c:v>0.59244659457581494</c:v>
                </c:pt>
                <c:pt idx="3">
                  <c:v>0.53813804847311431</c:v>
                </c:pt>
                <c:pt idx="4">
                  <c:v>0.53708090037067846</c:v>
                </c:pt>
                <c:pt idx="5">
                  <c:v>0.5775400109222274</c:v>
                </c:pt>
                <c:pt idx="6">
                  <c:v>0.61013308722227533</c:v>
                </c:pt>
                <c:pt idx="7">
                  <c:v>0.63542476787450985</c:v>
                </c:pt>
                <c:pt idx="8">
                  <c:v>0.65409172554831263</c:v>
                </c:pt>
                <c:pt idx="9">
                  <c:v>0.56563318345574565</c:v>
                </c:pt>
                <c:pt idx="10">
                  <c:v>0.65157671364836744</c:v>
                </c:pt>
                <c:pt idx="11">
                  <c:v>0.73971742907913285</c:v>
                </c:pt>
                <c:pt idx="12">
                  <c:v>0.77583859795268084</c:v>
                </c:pt>
                <c:pt idx="13">
                  <c:v>0.89227144230344491</c:v>
                </c:pt>
                <c:pt idx="14">
                  <c:v>0.94948668873149711</c:v>
                </c:pt>
                <c:pt idx="15">
                  <c:v>0.83445186555794038</c:v>
                </c:pt>
                <c:pt idx="16">
                  <c:v>0.72492181755489904</c:v>
                </c:pt>
                <c:pt idx="17">
                  <c:v>0.83703323178262312</c:v>
                </c:pt>
                <c:pt idx="18">
                  <c:v>0.95295393403391149</c:v>
                </c:pt>
                <c:pt idx="19">
                  <c:v>1.0048762317689868</c:v>
                </c:pt>
                <c:pt idx="20">
                  <c:v>0.83817765917049003</c:v>
                </c:pt>
                <c:pt idx="21" formatCode="0.000">
                  <c:v>1.1281871292434797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6-6C6D-4B7C-B78E-B6AB91508C75}"/>
            </c:ext>
          </c:extLst>
        </c:ser>
        <c:ser>
          <c:idx val="7"/>
          <c:order val="7"/>
          <c:tx>
            <c:strRef>
              <c:f>GCorriente!$J$5</c:f>
              <c:strCache>
                <c:ptCount val="1"/>
                <c:pt idx="0">
                  <c:v>Paraguay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GCorriente!$B$6:$B$27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GCorriente!$J$6:$J$27</c:f>
              <c:numCache>
                <c:formatCode>General</c:formatCode>
                <c:ptCount val="22"/>
                <c:pt idx="2" formatCode="#,##0.000">
                  <c:v>0.48857884868552165</c:v>
                </c:pt>
                <c:pt idx="3" formatCode="#,##0.000">
                  <c:v>0.49950752971384366</c:v>
                </c:pt>
                <c:pt idx="4" formatCode="#,##0.000">
                  <c:v>0.58938775903980012</c:v>
                </c:pt>
                <c:pt idx="5" formatCode="#,##0.000">
                  <c:v>0.66558278083243116</c:v>
                </c:pt>
                <c:pt idx="6" formatCode="#,##0.000">
                  <c:v>0.72230084754355561</c:v>
                </c:pt>
                <c:pt idx="7" formatCode="#,##0.000">
                  <c:v>0.78617965139220758</c:v>
                </c:pt>
                <c:pt idx="8" formatCode="#,##0.000">
                  <c:v>1.0188540159644985</c:v>
                </c:pt>
                <c:pt idx="9" formatCode="#,##0.000">
                  <c:v>0.87055439217369146</c:v>
                </c:pt>
                <c:pt idx="10" formatCode="#,##0.000">
                  <c:v>0.94402371575627264</c:v>
                </c:pt>
                <c:pt idx="11" formatCode="#,##0.000">
                  <c:v>1.267100804194482</c:v>
                </c:pt>
                <c:pt idx="12" formatCode="#,##0.000">
                  <c:v>1.2862866600654961</c:v>
                </c:pt>
                <c:pt idx="13" formatCode="#,##0.000">
                  <c:v>1.2669593240413317</c:v>
                </c:pt>
                <c:pt idx="14" formatCode="#,##0.000">
                  <c:v>1.2046833494293059</c:v>
                </c:pt>
                <c:pt idx="15" formatCode="#,##0.000">
                  <c:v>1.0144177329791757</c:v>
                </c:pt>
                <c:pt idx="16" formatCode="#,##0.000">
                  <c:v>0.87923900288926149</c:v>
                </c:pt>
                <c:pt idx="17" formatCode="#,##0.000">
                  <c:v>0.87121914891380525</c:v>
                </c:pt>
                <c:pt idx="18" formatCode="#,##0.000">
                  <c:v>0.95019157690721567</c:v>
                </c:pt>
                <c:pt idx="19" formatCode="#,##0.000">
                  <c:v>0.9322832706607227</c:v>
                </c:pt>
                <c:pt idx="20" formatCode="#,##0.000">
                  <c:v>0.87207274431083626</c:v>
                </c:pt>
                <c:pt idx="21" formatCode="0.000">
                  <c:v>1.1738099138423856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7-6C6D-4B7C-B78E-B6AB91508C75}"/>
            </c:ext>
          </c:extLst>
        </c:ser>
        <c:ser>
          <c:idx val="8"/>
          <c:order val="8"/>
          <c:tx>
            <c:strRef>
              <c:f>GCorriente!$K$5</c:f>
              <c:strCache>
                <c:ptCount val="1"/>
                <c:pt idx="0">
                  <c:v>Perú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GCorriente!$B$6:$B$27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GCorriente!$K$6:$K$27</c:f>
              <c:numCache>
                <c:formatCode>General</c:formatCode>
                <c:ptCount val="22"/>
                <c:pt idx="2" formatCode="#,##0.000">
                  <c:v>0.65561583775169296</c:v>
                </c:pt>
                <c:pt idx="3" formatCode="#,##0.000">
                  <c:v>0.75239559147448387</c:v>
                </c:pt>
                <c:pt idx="4" formatCode="#,##0.000">
                  <c:v>0.84411817495090313</c:v>
                </c:pt>
                <c:pt idx="5" formatCode="#,##0.000">
                  <c:v>0.98559425450704308</c:v>
                </c:pt>
                <c:pt idx="6" formatCode="#,##0.000">
                  <c:v>1.0281498146988659</c:v>
                </c:pt>
                <c:pt idx="7" formatCode="#,##0.000">
                  <c:v>1.0769821295768818</c:v>
                </c:pt>
                <c:pt idx="8" formatCode="#,##0.000">
                  <c:v>1.2121789971281547</c:v>
                </c:pt>
                <c:pt idx="9" formatCode="#,##0.000">
                  <c:v>0.85268795347431259</c:v>
                </c:pt>
                <c:pt idx="10" formatCode="#,##0.000">
                  <c:v>1.0532821340159353</c:v>
                </c:pt>
                <c:pt idx="11" formatCode="#,##0.000">
                  <c:v>1.2549548266082682</c:v>
                </c:pt>
                <c:pt idx="12" formatCode="#,##0.000">
                  <c:v>1.3842400879602796</c:v>
                </c:pt>
                <c:pt idx="13" formatCode="#,##0.000">
                  <c:v>1.3255258281154987</c:v>
                </c:pt>
                <c:pt idx="14" formatCode="#,##0.000">
                  <c:v>1.3090813763701026</c:v>
                </c:pt>
                <c:pt idx="15" formatCode="#,##0.000">
                  <c:v>0.93187850159944063</c:v>
                </c:pt>
                <c:pt idx="16" formatCode="#,##0.000">
                  <c:v>0.78367060323126458</c:v>
                </c:pt>
                <c:pt idx="17" formatCode="#,##0.000">
                  <c:v>0.89599569817541258</c:v>
                </c:pt>
                <c:pt idx="18" formatCode="#,##0.000">
                  <c:v>0.96654084025272236</c:v>
                </c:pt>
                <c:pt idx="19" formatCode="#,##0.000">
                  <c:v>0.98395415816903375</c:v>
                </c:pt>
                <c:pt idx="20" formatCode="#,##0.000">
                  <c:v>0.94094975839485351</c:v>
                </c:pt>
                <c:pt idx="21" formatCode="0.000">
                  <c:v>1.2665183747994728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8-6C6D-4B7C-B78E-B6AB91508C75}"/>
            </c:ext>
          </c:extLst>
        </c:ser>
        <c:ser>
          <c:idx val="1"/>
          <c:order val="9"/>
          <c:tx>
            <c:strRef>
              <c:f>GCorriente!$L$5</c:f>
              <c:strCache>
                <c:ptCount val="1"/>
                <c:pt idx="0">
                  <c:v>Uruguay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GCorriente!$B$6:$B$27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GCorriente!$L$6:$L$27</c:f>
              <c:numCache>
                <c:formatCode>General</c:formatCode>
                <c:ptCount val="22"/>
                <c:pt idx="2" formatCode="#,##0.000">
                  <c:v>0.82198550433904705</c:v>
                </c:pt>
                <c:pt idx="3" formatCode="#,##0.000">
                  <c:v>0.79042550696337133</c:v>
                </c:pt>
                <c:pt idx="4" formatCode="#,##0.000">
                  <c:v>0.9192096694321491</c:v>
                </c:pt>
                <c:pt idx="5" formatCode="#,##0.000">
                  <c:v>1.1672554477251573</c:v>
                </c:pt>
                <c:pt idx="6" formatCode="#,##0.000">
                  <c:v>1.2776100799701806</c:v>
                </c:pt>
                <c:pt idx="7" formatCode="#,##0.000">
                  <c:v>1.2718084084300187</c:v>
                </c:pt>
                <c:pt idx="8" formatCode="#,##0.000">
                  <c:v>1.491754771258772</c:v>
                </c:pt>
                <c:pt idx="9" formatCode="#,##0.000">
                  <c:v>1.2160888790381217</c:v>
                </c:pt>
                <c:pt idx="10" formatCode="#,##0.000">
                  <c:v>1.4438196886040346</c:v>
                </c:pt>
                <c:pt idx="11" formatCode="#,##0.000">
                  <c:v>1.7272332879173835</c:v>
                </c:pt>
                <c:pt idx="12" formatCode="#,##0.000">
                  <c:v>1.8357087152193197</c:v>
                </c:pt>
                <c:pt idx="13" formatCode="#,##0.000">
                  <c:v>1.8193230289545193</c:v>
                </c:pt>
                <c:pt idx="14" formatCode="#,##0.000">
                  <c:v>1.8059743331920124</c:v>
                </c:pt>
                <c:pt idx="15" formatCode="#,##0.000">
                  <c:v>1.5374921340589587</c:v>
                </c:pt>
                <c:pt idx="16" formatCode="#,##0.000">
                  <c:v>1.4163739661213857</c:v>
                </c:pt>
                <c:pt idx="17" formatCode="#,##0.000">
                  <c:v>1.6052114117079206</c:v>
                </c:pt>
                <c:pt idx="18" formatCode="#,##0.000">
                  <c:v>1.721831006578552</c:v>
                </c:pt>
                <c:pt idx="19" formatCode="#,##0.000">
                  <c:v>1.5655868788697722</c:v>
                </c:pt>
                <c:pt idx="20" formatCode="#,##0.000">
                  <c:v>1.3996846752281824</c:v>
                </c:pt>
                <c:pt idx="21" formatCode="0.000">
                  <c:v>1.8839755728571337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9-6C6D-4B7C-B78E-B6AB91508C75}"/>
            </c:ext>
          </c:extLst>
        </c:ser>
        <c:ser>
          <c:idx val="10"/>
          <c:order val="10"/>
          <c:tx>
            <c:strRef>
              <c:f>GCorriente!$M$5</c:f>
              <c:strCache>
                <c:ptCount val="1"/>
                <c:pt idx="0">
                  <c:v>Venezuela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GCorriente!$B$6:$B$27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GCorriente!$M$6:$M$27</c:f>
              <c:numCache>
                <c:formatCode>General</c:formatCode>
                <c:ptCount val="22"/>
                <c:pt idx="2" formatCode="#,##0.000">
                  <c:v>6.3325010256833583E-2</c:v>
                </c:pt>
                <c:pt idx="3" formatCode="#,##0.000">
                  <c:v>4.3459807591045722E-2</c:v>
                </c:pt>
                <c:pt idx="4" formatCode="#,##0.000">
                  <c:v>3.7273646074045839E-2</c:v>
                </c:pt>
                <c:pt idx="5" formatCode="#,##0.000">
                  <c:v>3.329121442802379E-2</c:v>
                </c:pt>
                <c:pt idx="6" formatCode="#,##0.000">
                  <c:v>3.2637276213621121E-2</c:v>
                </c:pt>
                <c:pt idx="7" formatCode="#,##0.000">
                  <c:v>3.2636481374083495E-2</c:v>
                </c:pt>
                <c:pt idx="8" formatCode="#,##0.000">
                  <c:v>8.8497399815327879E-2</c:v>
                </c:pt>
                <c:pt idx="9" formatCode="#,##0.000">
                  <c:v>3.2639956311386713E-2</c:v>
                </c:pt>
                <c:pt idx="10" formatCode="#,##0.000">
                  <c:v>1.6511312135496368E-2</c:v>
                </c:pt>
                <c:pt idx="11" formatCode="#,##0.000">
                  <c:v>1.6319679201734549E-2</c:v>
                </c:pt>
                <c:pt idx="12" formatCode="#,##0.000">
                  <c:v>1.6319679201734549E-2</c:v>
                </c:pt>
                <c:pt idx="13" formatCode="#,##0.000">
                  <c:v>1.168640598086805E-2</c:v>
                </c:pt>
                <c:pt idx="14" formatCode="#,##0.000">
                  <c:v>1.1138921947169178E-2</c:v>
                </c:pt>
                <c:pt idx="15" formatCode="#,##0.000">
                  <c:v>1.1138991569430596E-2</c:v>
                </c:pt>
                <c:pt idx="16" formatCode="#,##0.000">
                  <c:v>9.9221303809873984E-2</c:v>
                </c:pt>
                <c:pt idx="17" formatCode="#,##0.000">
                  <c:v>0.10025062656641605</c:v>
                </c:pt>
                <c:pt idx="18" formatCode="#,##0.000">
                  <c:v>1.2493756054382748E-2</c:v>
                </c:pt>
                <c:pt idx="19" formatCode="#,##0.000">
                  <c:v>2.0059422541146232E-4</c:v>
                </c:pt>
                <c:pt idx="20" formatCode="#,##0.000">
                  <c:v>1.1584542121329261E-2</c:v>
                </c:pt>
                <c:pt idx="21" formatCode="0.000">
                  <c:v>1.5592793695309186E-2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A-6C6D-4B7C-B78E-B6AB91508C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4130912"/>
        <c:axId val="2084522864"/>
      </c:lineChart>
      <c:catAx>
        <c:axId val="414130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2084522864"/>
        <c:crosses val="autoZero"/>
        <c:auto val="1"/>
        <c:lblAlgn val="ctr"/>
        <c:lblOffset val="100"/>
        <c:tickLblSkip val="1"/>
        <c:noMultiLvlLbl val="0"/>
      </c:catAx>
      <c:valAx>
        <c:axId val="2084522864"/>
        <c:scaling>
          <c:orientation val="minMax"/>
          <c:max val="2"/>
          <c:min val="0"/>
        </c:scaling>
        <c:delete val="0"/>
        <c:axPos val="l"/>
        <c:numFmt formatCode="0.0" sourceLinked="0"/>
        <c:majorTickMark val="out"/>
        <c:minorTickMark val="none"/>
        <c:tickLblPos val="nextTo"/>
        <c:spPr>
          <a:noFill/>
          <a:ln w="6350"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41413091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1.1672602320469657E-2"/>
          <c:y val="0.90059740537568411"/>
          <c:w val="0.97277430594174652"/>
          <c:h val="9.82719679823307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0776979917991533E-2"/>
          <c:y val="2.153128052456502E-2"/>
          <c:w val="0.96677904702858297"/>
          <c:h val="0.7898674154743246"/>
        </c:manualLayout>
      </c:layout>
      <c:lineChart>
        <c:grouping val="standard"/>
        <c:varyColors val="0"/>
        <c:ser>
          <c:idx val="4"/>
          <c:order val="0"/>
          <c:tx>
            <c:strRef>
              <c:f>Diesel!$C$5</c:f>
              <c:strCache>
                <c:ptCount val="1"/>
                <c:pt idx="0">
                  <c:v>Argentina</c:v>
                </c:pt>
              </c:strCache>
            </c:strRef>
          </c:tx>
          <c:spPr>
            <a:ln w="19050" cap="rnd">
              <a:solidFill>
                <a:schemeClr val="accent5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Diesel!$B$6:$B$27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Diesel!$C$6:$C$27</c:f>
              <c:numCache>
                <c:formatCode>General</c:formatCode>
                <c:ptCount val="22"/>
                <c:pt idx="2" formatCode="#,##0.000">
                  <c:v>0.32692302395939843</c:v>
                </c:pt>
                <c:pt idx="3" formatCode="#,##0.000">
                  <c:v>0.46451295866046866</c:v>
                </c:pt>
                <c:pt idx="4" formatCode="#,##0.000">
                  <c:v>0.4734020211225865</c:v>
                </c:pt>
                <c:pt idx="5" formatCode="#,##0.000">
                  <c:v>0.49910668847268941</c:v>
                </c:pt>
                <c:pt idx="6" formatCode="#,##0.000">
                  <c:v>0.47678521918052524</c:v>
                </c:pt>
                <c:pt idx="7" formatCode="#,##0.000">
                  <c:v>0.52106629538722837</c:v>
                </c:pt>
                <c:pt idx="8" formatCode="#,##0.000">
                  <c:v>0.59017914668455829</c:v>
                </c:pt>
                <c:pt idx="9" formatCode="#,##0.000">
                  <c:v>0.60993330739252505</c:v>
                </c:pt>
                <c:pt idx="10" formatCode="#,##0.000">
                  <c:v>0.82825684183515713</c:v>
                </c:pt>
                <c:pt idx="11" formatCode="#,##0.000">
                  <c:v>1.043345528976763</c:v>
                </c:pt>
                <c:pt idx="12" formatCode="#,##0.000">
                  <c:v>1.2112930439595291</c:v>
                </c:pt>
                <c:pt idx="13" formatCode="#,##0.000">
                  <c:v>1.20002594271999</c:v>
                </c:pt>
                <c:pt idx="14" formatCode="#,##0.000">
                  <c:v>1.2251612069157967</c:v>
                </c:pt>
                <c:pt idx="15" formatCode="#,##0.000">
                  <c:v>1.1923703054883057</c:v>
                </c:pt>
                <c:pt idx="16" formatCode="#,##0.000">
                  <c:v>0.99896647777002323</c:v>
                </c:pt>
                <c:pt idx="17" formatCode="#,##0.000">
                  <c:v>1.0582614887815724</c:v>
                </c:pt>
                <c:pt idx="18" formatCode="#,##0.000">
                  <c:v>0.96087875836139425</c:v>
                </c:pt>
                <c:pt idx="19" formatCode="#,##0.000">
                  <c:v>0.85445370107007201</c:v>
                </c:pt>
                <c:pt idx="20" formatCode="#,##0.000">
                  <c:v>0.78758712941859055</c:v>
                </c:pt>
                <c:pt idx="21" formatCode="0.000">
                  <c:v>0.99866048010277286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9874-44B4-B955-EB1161B90FB7}"/>
            </c:ext>
          </c:extLst>
        </c:ser>
        <c:ser>
          <c:idx val="3"/>
          <c:order val="1"/>
          <c:tx>
            <c:strRef>
              <c:f>Diesel!$D$5</c:f>
              <c:strCache>
                <c:ptCount val="1"/>
                <c:pt idx="0">
                  <c:v>Bolivia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Diesel!$B$6:$B$27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Diesel!$D$6:$D$27</c:f>
              <c:numCache>
                <c:formatCode>General</c:formatCode>
                <c:ptCount val="22"/>
                <c:pt idx="2" formatCode="#,##0.000">
                  <c:v>0.43599340041248175</c:v>
                </c:pt>
                <c:pt idx="3" formatCode="#,##0.000">
                  <c:v>0.40893280424965833</c:v>
                </c:pt>
                <c:pt idx="4" formatCode="#,##0.000">
                  <c:v>0.40048229323461165</c:v>
                </c:pt>
                <c:pt idx="5" formatCode="#,##0.000">
                  <c:v>0.46449755849337043</c:v>
                </c:pt>
                <c:pt idx="6" formatCode="#,##0.000">
                  <c:v>0.46798179878376156</c:v>
                </c:pt>
                <c:pt idx="7" formatCode="#,##0.000">
                  <c:v>0.47808956517244</c:v>
                </c:pt>
                <c:pt idx="8" formatCode="#,##0.000">
                  <c:v>0.51762180709954275</c:v>
                </c:pt>
                <c:pt idx="9" formatCode="#,##0.000">
                  <c:v>0.53323889949050385</c:v>
                </c:pt>
                <c:pt idx="10" formatCode="#,##0.000">
                  <c:v>0.53318287119712049</c:v>
                </c:pt>
                <c:pt idx="11" formatCode="#,##0.000">
                  <c:v>0.53889252839808366</c:v>
                </c:pt>
                <c:pt idx="12" formatCode="#,##0.000">
                  <c:v>0.54129552700379435</c:v>
                </c:pt>
                <c:pt idx="13" formatCode="#,##0.000">
                  <c:v>0.54183636528271939</c:v>
                </c:pt>
                <c:pt idx="14" formatCode="#,##0.000">
                  <c:v>0.54223098302469663</c:v>
                </c:pt>
                <c:pt idx="15" formatCode="#,##0.000">
                  <c:v>0.54259029807741221</c:v>
                </c:pt>
                <c:pt idx="16" formatCode="#,##0.000">
                  <c:v>0.54234713676259083</c:v>
                </c:pt>
                <c:pt idx="17" formatCode="#,##0.000">
                  <c:v>0.54227405247813398</c:v>
                </c:pt>
                <c:pt idx="18" formatCode="#,##0.000">
                  <c:v>0.54227405247813398</c:v>
                </c:pt>
                <c:pt idx="19" formatCode="#,##0.000">
                  <c:v>0.54227405247813398</c:v>
                </c:pt>
                <c:pt idx="20" formatCode="#,##0.000">
                  <c:v>0.54227405247813409</c:v>
                </c:pt>
                <c:pt idx="21" formatCode="0.000">
                  <c:v>0.68760349854227409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9874-44B4-B955-EB1161B90FB7}"/>
            </c:ext>
          </c:extLst>
        </c:ser>
        <c:ser>
          <c:idx val="5"/>
          <c:order val="2"/>
          <c:tx>
            <c:strRef>
              <c:f>Diesel!$E$5</c:f>
              <c:strCache>
                <c:ptCount val="1"/>
                <c:pt idx="0">
                  <c:v>Brasil</c:v>
                </c:pt>
              </c:strCache>
            </c:strRef>
          </c:tx>
          <c:spPr>
            <a:ln w="19050" cap="rnd">
              <a:solidFill>
                <a:schemeClr val="accent6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Diesel!$B$6:$B$27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Diesel!$E$6:$E$27</c:f>
              <c:numCache>
                <c:formatCode>General</c:formatCode>
                <c:ptCount val="22"/>
                <c:pt idx="2" formatCode="#,##0.000">
                  <c:v>0.35662753693978355</c:v>
                </c:pt>
                <c:pt idx="3" formatCode="#,##0.000">
                  <c:v>0.46896001463674541</c:v>
                </c:pt>
                <c:pt idx="4" formatCode="#,##0.000">
                  <c:v>0.50361550219118012</c:v>
                </c:pt>
                <c:pt idx="5" formatCode="#,##0.000">
                  <c:v>0.7207750791945734</c:v>
                </c:pt>
                <c:pt idx="6" formatCode="#,##0.000">
                  <c:v>0.86158221818118852</c:v>
                </c:pt>
                <c:pt idx="7" formatCode="#,##0.000">
                  <c:v>0.96779972988225638</c:v>
                </c:pt>
                <c:pt idx="8" formatCode="#,##0.000">
                  <c:v>1.1221267107225439</c:v>
                </c:pt>
                <c:pt idx="9" formatCode="#,##0.000">
                  <c:v>1.0355833464543449</c:v>
                </c:pt>
                <c:pt idx="10" formatCode="#,##0.000">
                  <c:v>1.1280953161263267</c:v>
                </c:pt>
                <c:pt idx="11" formatCode="#,##0.000">
                  <c:v>1.1959322323582964</c:v>
                </c:pt>
                <c:pt idx="12" formatCode="#,##0.000">
                  <c:v>1.0445732859499011</c:v>
                </c:pt>
                <c:pt idx="13" formatCode="#,##0.000">
                  <c:v>1.0544985374842808</c:v>
                </c:pt>
                <c:pt idx="14" formatCode="#,##0.000">
                  <c:v>1.0431307445579818</c:v>
                </c:pt>
                <c:pt idx="15" formatCode="#,##0.000">
                  <c:v>0.83500502020182799</c:v>
                </c:pt>
                <c:pt idx="16" formatCode="#,##0.000">
                  <c:v>0.83928535794045356</c:v>
                </c:pt>
                <c:pt idx="17" formatCode="#,##0.000">
                  <c:v>0.95015397617529784</c:v>
                </c:pt>
                <c:pt idx="18" formatCode="#,##0.000">
                  <c:v>0.96312196136352191</c:v>
                </c:pt>
                <c:pt idx="19" formatCode="#,##0.000">
                  <c:v>0.91268716989061593</c:v>
                </c:pt>
                <c:pt idx="20" formatCode="#,##0.000">
                  <c:v>0.72307452689159257</c:v>
                </c:pt>
                <c:pt idx="21" formatCode="0.000">
                  <c:v>0.91685850009853942</c:v>
                </c:pt>
              </c:numCache>
            </c:numRef>
          </c: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2-9874-44B4-B955-EB1161B90FB7}"/>
            </c:ext>
          </c:extLst>
        </c:ser>
        <c:ser>
          <c:idx val="2"/>
          <c:order val="3"/>
          <c:tx>
            <c:strRef>
              <c:f>Diesel!$F$5</c:f>
              <c:strCache>
                <c:ptCount val="1"/>
                <c:pt idx="0">
                  <c:v>Chile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lgDash"/>
              <a:round/>
            </a:ln>
            <a:effectLst/>
          </c:spPr>
          <c:marker>
            <c:symbol val="none"/>
          </c:marker>
          <c:cat>
            <c:numRef>
              <c:f>Diesel!$B$6:$B$27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Diesel!$F$6:$F$27</c:f>
              <c:numCache>
                <c:formatCode>#,##0.000</c:formatCode>
                <c:ptCount val="22"/>
                <c:pt idx="0">
                  <c:v>0.39250407094678957</c:v>
                </c:pt>
                <c:pt idx="1">
                  <c:v>0.39341205893991038</c:v>
                </c:pt>
                <c:pt idx="2">
                  <c:v>0.36341938699525156</c:v>
                </c:pt>
                <c:pt idx="3">
                  <c:v>0.4329510358374849</c:v>
                </c:pt>
                <c:pt idx="4">
                  <c:v>0.54368880293478872</c:v>
                </c:pt>
                <c:pt idx="5">
                  <c:v>0.71870785235529533</c:v>
                </c:pt>
                <c:pt idx="6">
                  <c:v>0.84321797980102409</c:v>
                </c:pt>
                <c:pt idx="7">
                  <c:v>0.88426533083164538</c:v>
                </c:pt>
                <c:pt idx="8">
                  <c:v>1.1476022288738841</c:v>
                </c:pt>
                <c:pt idx="9">
                  <c:v>0.76496379637311573</c:v>
                </c:pt>
                <c:pt idx="10">
                  <c:v>0.9461463220833376</c:v>
                </c:pt>
                <c:pt idx="11">
                  <c:v>1.2104716076040229</c:v>
                </c:pt>
                <c:pt idx="12">
                  <c:v>1.2469701401957571</c:v>
                </c:pt>
                <c:pt idx="13">
                  <c:v>1.2444514767799559</c:v>
                </c:pt>
                <c:pt idx="14">
                  <c:v>1.1691227293620419</c:v>
                </c:pt>
                <c:pt idx="15">
                  <c:v>0.7764032073553091</c:v>
                </c:pt>
                <c:pt idx="16">
                  <c:v>0.6373427175947558</c:v>
                </c:pt>
                <c:pt idx="17">
                  <c:v>0.74695499537085863</c:v>
                </c:pt>
                <c:pt idx="18">
                  <c:v>0.90185338781914659</c:v>
                </c:pt>
                <c:pt idx="19">
                  <c:v>0.84745862114883463</c:v>
                </c:pt>
                <c:pt idx="20">
                  <c:v>0.74284994303334673</c:v>
                </c:pt>
                <c:pt idx="21" formatCode="0.000">
                  <c:v>0.9419337277662837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9874-44B4-B955-EB1161B90FB7}"/>
            </c:ext>
          </c:extLst>
        </c:ser>
        <c:ser>
          <c:idx val="6"/>
          <c:order val="4"/>
          <c:tx>
            <c:strRef>
              <c:f>Diesel!$G$5</c:f>
              <c:strCache>
                <c:ptCount val="1"/>
                <c:pt idx="0">
                  <c:v>Colombia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prstDash val="lgDash"/>
              <a:round/>
            </a:ln>
            <a:effectLst/>
          </c:spPr>
          <c:marker>
            <c:symbol val="none"/>
          </c:marker>
          <c:cat>
            <c:numRef>
              <c:f>Diesel!$B$6:$B$27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Diesel!$G$6:$G$27</c:f>
              <c:numCache>
                <c:formatCode>#,##0.000</c:formatCode>
                <c:ptCount val="22"/>
                <c:pt idx="0">
                  <c:v>0.25661266085382461</c:v>
                </c:pt>
                <c:pt idx="1">
                  <c:v>0.24924281622259972</c:v>
                </c:pt>
                <c:pt idx="2">
                  <c:v>0.25081737902590961</c:v>
                </c:pt>
                <c:pt idx="3">
                  <c:v>0.25853936695072122</c:v>
                </c:pt>
                <c:pt idx="4">
                  <c:v>0.33122169508625304</c:v>
                </c:pt>
                <c:pt idx="5">
                  <c:v>0.43831666154403071</c:v>
                </c:pt>
                <c:pt idx="6">
                  <c:v>0.50337845201278675</c:v>
                </c:pt>
                <c:pt idx="7">
                  <c:v>0.66437502240909874</c:v>
                </c:pt>
                <c:pt idx="8">
                  <c:v>0.81104693540550377</c:v>
                </c:pt>
                <c:pt idx="9">
                  <c:v>0.73746218722887125</c:v>
                </c:pt>
                <c:pt idx="10">
                  <c:v>0.89725078367796141</c:v>
                </c:pt>
                <c:pt idx="11">
                  <c:v>1.0564178211381614</c:v>
                </c:pt>
                <c:pt idx="12">
                  <c:v>1.1885650643324948</c:v>
                </c:pt>
                <c:pt idx="13">
                  <c:v>1.1570785216466313</c:v>
                </c:pt>
                <c:pt idx="14">
                  <c:v>1.105064976731517</c:v>
                </c:pt>
                <c:pt idx="15">
                  <c:v>0.75711226192755865</c:v>
                </c:pt>
                <c:pt idx="16">
                  <c:v>0.63373129882865376</c:v>
                </c:pt>
                <c:pt idx="17">
                  <c:v>0.70539367162281663</c:v>
                </c:pt>
                <c:pt idx="18">
                  <c:v>0.75753169286248312</c:v>
                </c:pt>
                <c:pt idx="19">
                  <c:v>0.7235596731435967</c:v>
                </c:pt>
                <c:pt idx="20">
                  <c:v>0.64504820834278143</c:v>
                </c:pt>
                <c:pt idx="21" formatCode="0.000">
                  <c:v>0.81792112817864682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4-9874-44B4-B955-EB1161B90FB7}"/>
            </c:ext>
          </c:extLst>
        </c:ser>
        <c:ser>
          <c:idx val="0"/>
          <c:order val="5"/>
          <c:tx>
            <c:strRef>
              <c:f>Diesel!$H$5</c:f>
              <c:strCache>
                <c:ptCount val="1"/>
                <c:pt idx="0">
                  <c:v>Ecuador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lgDashDot"/>
              <a:round/>
            </a:ln>
            <a:effectLst/>
          </c:spPr>
          <c:marker>
            <c:symbol val="none"/>
          </c:marker>
          <c:cat>
            <c:numRef>
              <c:f>Diesel!$B$6:$B$27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Diesel!$H$6:$H$27</c:f>
              <c:numCache>
                <c:formatCode>General</c:formatCode>
                <c:ptCount val="22"/>
                <c:pt idx="2" formatCode="#,##0.000">
                  <c:v>0.23690960820624454</c:v>
                </c:pt>
                <c:pt idx="3" formatCode="#,##0.000">
                  <c:v>0.27282538659396655</c:v>
                </c:pt>
                <c:pt idx="4" formatCode="#,##0.000">
                  <c:v>0.27413252461424253</c:v>
                </c:pt>
                <c:pt idx="5" formatCode="#,##0.000">
                  <c:v>0.27413252461424253</c:v>
                </c:pt>
                <c:pt idx="6" formatCode="#,##0.000">
                  <c:v>0.27413252461424253</c:v>
                </c:pt>
                <c:pt idx="7" formatCode="#,##0.000">
                  <c:v>0.27413252461424253</c:v>
                </c:pt>
                <c:pt idx="8" formatCode="#,##0.000">
                  <c:v>0.27413252461424253</c:v>
                </c:pt>
                <c:pt idx="9" formatCode="#,##0.000">
                  <c:v>0.27413252461424253</c:v>
                </c:pt>
                <c:pt idx="10" formatCode="#,##0.000">
                  <c:v>0.27228331937623662</c:v>
                </c:pt>
                <c:pt idx="11" formatCode="#,##0.000">
                  <c:v>0.27228331937623662</c:v>
                </c:pt>
                <c:pt idx="12" formatCode="#,##0.000">
                  <c:v>0.27228331937623662</c:v>
                </c:pt>
                <c:pt idx="13" formatCode="#,##0.000">
                  <c:v>0.27228331937623662</c:v>
                </c:pt>
                <c:pt idx="14" formatCode="#,##0.000">
                  <c:v>0.27228331937623662</c:v>
                </c:pt>
                <c:pt idx="15" formatCode="#,##0.000">
                  <c:v>0.27228331937623662</c:v>
                </c:pt>
                <c:pt idx="16" formatCode="#,##0.000">
                  <c:v>0.27190623560811994</c:v>
                </c:pt>
                <c:pt idx="17" formatCode="#,##0.000">
                  <c:v>0.27413252461424253</c:v>
                </c:pt>
                <c:pt idx="18" formatCode="#,##0.000">
                  <c:v>0.27413252461424253</c:v>
                </c:pt>
                <c:pt idx="19" formatCode="#,##0.000">
                  <c:v>0.27413252461424253</c:v>
                </c:pt>
                <c:pt idx="20" formatCode="#,##0.000">
                  <c:v>0.27409527633730552</c:v>
                </c:pt>
                <c:pt idx="21" formatCode="0.000">
                  <c:v>0.3475528103957034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5-9874-44B4-B955-EB1161B90FB7}"/>
            </c:ext>
          </c:extLst>
        </c:ser>
        <c:ser>
          <c:idx val="9"/>
          <c:order val="6"/>
          <c:tx>
            <c:strRef>
              <c:f>Diesel!$I$5</c:f>
              <c:strCache>
                <c:ptCount val="1"/>
                <c:pt idx="0">
                  <c:v>México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prstDash val="lgDashDotDot"/>
              <a:round/>
            </a:ln>
            <a:effectLst/>
          </c:spPr>
          <c:marker>
            <c:symbol val="none"/>
          </c:marker>
          <c:cat>
            <c:numRef>
              <c:f>Diesel!$B$6:$B$27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Diesel!$I$6:$I$27</c:f>
              <c:numCache>
                <c:formatCode>#,##0.000</c:formatCode>
                <c:ptCount val="22"/>
                <c:pt idx="0">
                  <c:v>0.4409470775125946</c:v>
                </c:pt>
                <c:pt idx="1">
                  <c:v>0.48314099862377829</c:v>
                </c:pt>
                <c:pt idx="2">
                  <c:v>0.49243150533673802</c:v>
                </c:pt>
                <c:pt idx="3">
                  <c:v>0.45630821333070393</c:v>
                </c:pt>
                <c:pt idx="4">
                  <c:v>0.44946374272721701</c:v>
                </c:pt>
                <c:pt idx="5">
                  <c:v>0.47958335606160502</c:v>
                </c:pt>
                <c:pt idx="6">
                  <c:v>0.49784484914624927</c:v>
                </c:pt>
                <c:pt idx="7">
                  <c:v>0.5332583907250058</c:v>
                </c:pt>
                <c:pt idx="8">
                  <c:v>0.56180567747619758</c:v>
                </c:pt>
                <c:pt idx="9">
                  <c:v>0.5720302626164081</c:v>
                </c:pt>
                <c:pt idx="10">
                  <c:v>0.67610186296489216</c:v>
                </c:pt>
                <c:pt idx="11">
                  <c:v>0.76540283396798181</c:v>
                </c:pt>
                <c:pt idx="12">
                  <c:v>0.79991619680205373</c:v>
                </c:pt>
                <c:pt idx="13">
                  <c:v>0.91906853026146162</c:v>
                </c:pt>
                <c:pt idx="14">
                  <c:v>0.99346930097156572</c:v>
                </c:pt>
                <c:pt idx="15">
                  <c:v>0.89254946896717868</c:v>
                </c:pt>
                <c:pt idx="16">
                  <c:v>0.75382328758506467</c:v>
                </c:pt>
                <c:pt idx="17">
                  <c:v>0.8933040369615467</c:v>
                </c:pt>
                <c:pt idx="18">
                  <c:v>1.0129721760962269</c:v>
                </c:pt>
                <c:pt idx="19">
                  <c:v>1.0986122635786477</c:v>
                </c:pt>
                <c:pt idx="20">
                  <c:v>0.94686847393633278</c:v>
                </c:pt>
                <c:pt idx="21" formatCode="0.000">
                  <c:v>1.20062922495127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6-9874-44B4-B955-EB1161B90FB7}"/>
            </c:ext>
          </c:extLst>
        </c:ser>
        <c:ser>
          <c:idx val="7"/>
          <c:order val="7"/>
          <c:tx>
            <c:strRef>
              <c:f>Diesel!$J$5</c:f>
              <c:strCache>
                <c:ptCount val="1"/>
                <c:pt idx="0">
                  <c:v>Paraguay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Diesel!$B$6:$B$27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Diesel!$J$6:$J$27</c:f>
              <c:numCache>
                <c:formatCode>General</c:formatCode>
                <c:ptCount val="22"/>
                <c:pt idx="2" formatCode="#,##0.000">
                  <c:v>0.3102425281514381</c:v>
                </c:pt>
                <c:pt idx="3" formatCode="#,##0.000">
                  <c:v>0.37494756881192443</c:v>
                </c:pt>
                <c:pt idx="4" formatCode="#,##0.000">
                  <c:v>0.47327960187247736</c:v>
                </c:pt>
                <c:pt idx="5" formatCode="#,##0.000">
                  <c:v>0.61055600154406997</c:v>
                </c:pt>
                <c:pt idx="6" formatCode="#,##0.000">
                  <c:v>0.7372516295703716</c:v>
                </c:pt>
                <c:pt idx="7" formatCode="#,##0.000">
                  <c:v>0.80904354578805604</c:v>
                </c:pt>
                <c:pt idx="8" formatCode="#,##0.000">
                  <c:v>1.070570348968112</c:v>
                </c:pt>
                <c:pt idx="9" formatCode="#,##0.000">
                  <c:v>0.86450910051082974</c:v>
                </c:pt>
                <c:pt idx="10" formatCode="#,##0.000">
                  <c:v>0.91313798269061286</c:v>
                </c:pt>
                <c:pt idx="11" formatCode="#,##0.000">
                  <c:v>1.196207590254343</c:v>
                </c:pt>
                <c:pt idx="12" formatCode="#,##0.000">
                  <c:v>1.3078999325856204</c:v>
                </c:pt>
                <c:pt idx="13" formatCode="#,##0.000">
                  <c:v>1.2468701914295741</c:v>
                </c:pt>
                <c:pt idx="14" formatCode="#,##0.000">
                  <c:v>1.18737879567351</c:v>
                </c:pt>
                <c:pt idx="15" formatCode="#,##0.000">
                  <c:v>0.91756635828389266</c:v>
                </c:pt>
                <c:pt idx="16" formatCode="#,##0.000">
                  <c:v>0.75694158274171519</c:v>
                </c:pt>
                <c:pt idx="17" formatCode="#,##0.000">
                  <c:v>0.74650460460271306</c:v>
                </c:pt>
                <c:pt idx="18" formatCode="#,##0.000">
                  <c:v>0.82164879356666265</c:v>
                </c:pt>
                <c:pt idx="19" formatCode="#,##0.000">
                  <c:v>0.81722526692968545</c:v>
                </c:pt>
                <c:pt idx="20" formatCode="#,##0.000">
                  <c:v>0.76326642606492712</c:v>
                </c:pt>
                <c:pt idx="21" formatCode="0.000">
                  <c:v>0.96782182825032759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7-9874-44B4-B955-EB1161B90FB7}"/>
            </c:ext>
          </c:extLst>
        </c:ser>
        <c:ser>
          <c:idx val="8"/>
          <c:order val="8"/>
          <c:tx>
            <c:strRef>
              <c:f>Diesel!$K$5</c:f>
              <c:strCache>
                <c:ptCount val="1"/>
                <c:pt idx="0">
                  <c:v>Perú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Diesel!$B$6:$B$27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Diesel!$K$6:$K$27</c:f>
              <c:numCache>
                <c:formatCode>General</c:formatCode>
                <c:ptCount val="22"/>
                <c:pt idx="2" formatCode="#,##0.000">
                  <c:v>0.48248007499894546</c:v>
                </c:pt>
                <c:pt idx="3" formatCode="#,##0.000">
                  <c:v>0.56500272667756501</c:v>
                </c:pt>
                <c:pt idx="4" formatCode="#,##0.000">
                  <c:v>0.65950203448482581</c:v>
                </c:pt>
                <c:pt idx="5" formatCode="#,##0.000">
                  <c:v>0.79758826028835772</c:v>
                </c:pt>
                <c:pt idx="6" formatCode="#,##0.000">
                  <c:v>0.85346721255907054</c:v>
                </c:pt>
                <c:pt idx="7" formatCode="#,##0.000">
                  <c:v>0.87776523842955612</c:v>
                </c:pt>
                <c:pt idx="8" formatCode="#,##0.000">
                  <c:v>0.99674810981734041</c:v>
                </c:pt>
                <c:pt idx="9" formatCode="#,##0.000">
                  <c:v>0.87167093126585993</c:v>
                </c:pt>
                <c:pt idx="10" formatCode="#,##0.000">
                  <c:v>0.99550337432946878</c:v>
                </c:pt>
                <c:pt idx="11" formatCode="#,##0.000">
                  <c:v>1.1897494857463833</c:v>
                </c:pt>
                <c:pt idx="12" formatCode="#,##0.000">
                  <c:v>1.3481136937147238</c:v>
                </c:pt>
                <c:pt idx="13" formatCode="#,##0.000">
                  <c:v>1.3057542783925711</c:v>
                </c:pt>
                <c:pt idx="14" formatCode="#,##0.000">
                  <c:v>1.2492447220853167</c:v>
                </c:pt>
                <c:pt idx="15" formatCode="#,##0.000">
                  <c:v>0.81489041797096384</c:v>
                </c:pt>
                <c:pt idx="16" formatCode="#,##0.000">
                  <c:v>0.71305845527375911</c:v>
                </c:pt>
                <c:pt idx="17" formatCode="#,##0.000">
                  <c:v>0.84527828303537667</c:v>
                </c:pt>
                <c:pt idx="18" formatCode="#,##0.000">
                  <c:v>0.96279183364497278</c:v>
                </c:pt>
                <c:pt idx="19" formatCode="#,##0.000">
                  <c:v>0.99896257930058419</c:v>
                </c:pt>
                <c:pt idx="20" formatCode="#,##0.000">
                  <c:v>0.98399505849911062</c:v>
                </c:pt>
                <c:pt idx="21" formatCode="0.000">
                  <c:v>1.2477057341768722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8-9874-44B4-B955-EB1161B90FB7}"/>
            </c:ext>
          </c:extLst>
        </c:ser>
        <c:ser>
          <c:idx val="1"/>
          <c:order val="9"/>
          <c:tx>
            <c:strRef>
              <c:f>Diesel!$L$5</c:f>
              <c:strCache>
                <c:ptCount val="1"/>
                <c:pt idx="0">
                  <c:v>Uruguay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Diesel!$B$6:$B$27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Diesel!$L$6:$L$27</c:f>
              <c:numCache>
                <c:formatCode>General</c:formatCode>
                <c:ptCount val="22"/>
                <c:pt idx="2" formatCode="#,##0.000">
                  <c:v>0.39647983045873231</c:v>
                </c:pt>
                <c:pt idx="3" formatCode="#,##0.000">
                  <c:v>0.48643829516092069</c:v>
                </c:pt>
                <c:pt idx="4" formatCode="#,##0.000">
                  <c:v>0.61512541251978059</c:v>
                </c:pt>
                <c:pt idx="5" formatCode="#,##0.000">
                  <c:v>0.79002788252441103</c:v>
                </c:pt>
                <c:pt idx="6" formatCode="#,##0.000">
                  <c:v>0.91855138288587967</c:v>
                </c:pt>
                <c:pt idx="7" formatCode="#,##0.000">
                  <c:v>1.0658648819374019</c:v>
                </c:pt>
                <c:pt idx="8" formatCode="#,##0.000">
                  <c:v>1.4854026375881764</c:v>
                </c:pt>
                <c:pt idx="9" formatCode="#,##0.000">
                  <c:v>1.1836994867666999</c:v>
                </c:pt>
                <c:pt idx="10" formatCode="#,##0.000">
                  <c:v>1.3985431130032113</c:v>
                </c:pt>
                <c:pt idx="11" formatCode="#,##0.000">
                  <c:v>1.67508362465538</c:v>
                </c:pt>
                <c:pt idx="12" formatCode="#,##0.000">
                  <c:v>1.7647468104023634</c:v>
                </c:pt>
                <c:pt idx="13" formatCode="#,##0.000">
                  <c:v>1.7884582349313201</c:v>
                </c:pt>
                <c:pt idx="14" formatCode="#,##0.000">
                  <c:v>1.7238300925889132</c:v>
                </c:pt>
                <c:pt idx="15" formatCode="#,##0.000">
                  <c:v>1.4165660587910045</c:v>
                </c:pt>
                <c:pt idx="16" formatCode="#,##0.000">
                  <c:v>1.2897334703270031</c:v>
                </c:pt>
                <c:pt idx="17" formatCode="#,##0.000">
                  <c:v>1.4023922219438818</c:v>
                </c:pt>
                <c:pt idx="18" formatCode="#,##0.000">
                  <c:v>1.3236432229984227</c:v>
                </c:pt>
                <c:pt idx="19" formatCode="#,##0.000">
                  <c:v>1.1510411265939726</c:v>
                </c:pt>
                <c:pt idx="20" formatCode="#,##0.000">
                  <c:v>1.0290675319239049</c:v>
                </c:pt>
                <c:pt idx="21" formatCode="0.000">
                  <c:v>1.3048576304795114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9-9874-44B4-B955-EB1161B90FB7}"/>
            </c:ext>
          </c:extLst>
        </c:ser>
        <c:ser>
          <c:idx val="10"/>
          <c:order val="10"/>
          <c:tx>
            <c:strRef>
              <c:f>Diesel!$M$5</c:f>
              <c:strCache>
                <c:ptCount val="1"/>
                <c:pt idx="0">
                  <c:v>Venezuela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Diesel!$B$6:$B$27</c:f>
              <c:numCache>
                <c:formatCode>General</c:formatCod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numCache>
            </c:numRef>
          </c:cat>
          <c:val>
            <c:numRef>
              <c:f>Diesel!$M$6:$M$27</c:f>
              <c:numCache>
                <c:formatCode>General</c:formatCode>
                <c:ptCount val="22"/>
                <c:pt idx="2" formatCode="#,##0.000">
                  <c:v>4.3472547087071101E-2</c:v>
                </c:pt>
                <c:pt idx="3" formatCode="#,##0.000">
                  <c:v>2.9835108186072577E-2</c:v>
                </c:pt>
                <c:pt idx="4" formatCode="#,##0.000">
                  <c:v>2.558831538264017E-2</c:v>
                </c:pt>
                <c:pt idx="5" formatCode="#,##0.000">
                  <c:v>2.2854380614203973E-2</c:v>
                </c:pt>
                <c:pt idx="6" formatCode="#,##0.000">
                  <c:v>2.2379846546483059E-2</c:v>
                </c:pt>
                <c:pt idx="7" formatCode="#,##0.000">
                  <c:v>2.237930151365726E-2</c:v>
                </c:pt>
                <c:pt idx="8" formatCode="#,##0.000">
                  <c:v>6.0683931301939109E-2</c:v>
                </c:pt>
                <c:pt idx="9" formatCode="#,##0.000">
                  <c:v>2.2381684327808033E-2</c:v>
                </c:pt>
                <c:pt idx="10" formatCode="#,##0.000">
                  <c:v>1.1322042607197507E-2</c:v>
                </c:pt>
                <c:pt idx="11" formatCode="#,##0.000">
                  <c:v>1.119063716690369E-2</c:v>
                </c:pt>
                <c:pt idx="12" formatCode="#,##0.000">
                  <c:v>1.119063716690369E-2</c:v>
                </c:pt>
                <c:pt idx="13" formatCode="#,##0.000">
                  <c:v>8.0135355297380906E-3</c:v>
                </c:pt>
                <c:pt idx="14" formatCode="#,##0.000">
                  <c:v>7.638117906630295E-3</c:v>
                </c:pt>
                <c:pt idx="15" formatCode="#,##0.000">
                  <c:v>7.6381656476095525E-3</c:v>
                </c:pt>
                <c:pt idx="16" formatCode="#,##0.000">
                  <c:v>5.3545833734280389E-3</c:v>
                </c:pt>
                <c:pt idx="17" formatCode="#,##0.000">
                  <c:v>4.8120300751879697E-3</c:v>
                </c:pt>
                <c:pt idx="18" formatCode="#,##0.000">
                  <c:v>5.9970029061037192E-4</c:v>
                </c:pt>
                <c:pt idx="19" formatCode="#,##0.000">
                  <c:v>9.6285228197501918E-6</c:v>
                </c:pt>
                <c:pt idx="20" formatCode="#,##0.000">
                  <c:v>5.3808727144756074E-7</c:v>
                </c:pt>
                <c:pt idx="21" formatCode="0.000">
                  <c:v>6.8229466019550708E-7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A-9874-44B4-B955-EB1161B90F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4130912"/>
        <c:axId val="2084522864"/>
        <c:extLst/>
      </c:lineChart>
      <c:catAx>
        <c:axId val="414130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2084522864"/>
        <c:crosses val="autoZero"/>
        <c:auto val="1"/>
        <c:lblAlgn val="ctr"/>
        <c:lblOffset val="100"/>
        <c:tickLblSkip val="2"/>
        <c:noMultiLvlLbl val="0"/>
      </c:catAx>
      <c:valAx>
        <c:axId val="2084522864"/>
        <c:scaling>
          <c:orientation val="minMax"/>
          <c:max val="2"/>
          <c:min val="0"/>
        </c:scaling>
        <c:delete val="0"/>
        <c:axPos val="l"/>
        <c:numFmt formatCode="0.0" sourceLinked="0"/>
        <c:majorTickMark val="out"/>
        <c:minorTickMark val="none"/>
        <c:tickLblPos val="nextTo"/>
        <c:spPr>
          <a:noFill/>
          <a:ln w="6350"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41413091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1.1672615411700537E-2"/>
          <c:y val="0.89490165641207287"/>
          <c:w val="0.97277430594174652"/>
          <c:h val="9.82719679823307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2595344220679071E-2"/>
          <c:y val="2.1531278094687873E-2"/>
          <c:w val="0.96677904702858297"/>
          <c:h val="0.7736106042192632"/>
        </c:manualLayout>
      </c:layout>
      <c:lineChart>
        <c:grouping val="standard"/>
        <c:varyColors val="0"/>
        <c:ser>
          <c:idx val="3"/>
          <c:order val="1"/>
          <c:tx>
            <c:strRef>
              <c:f>GLP!$D$5</c:f>
              <c:strCache>
                <c:ptCount val="1"/>
                <c:pt idx="0">
                  <c:v>Bolivia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GLP!$B$6:$B$27</c:f>
              <c:numCache>
                <c:formatCode>General</c:formatCode>
                <c:ptCount val="2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</c:numCache>
            </c:numRef>
          </c:cat>
          <c:val>
            <c:numRef>
              <c:f>GLP!$D$6:$D$27</c:f>
              <c:numCache>
                <c:formatCode>#,##0.000</c:formatCode>
                <c:ptCount val="21"/>
                <c:pt idx="1">
                  <c:v>0.2934570964314781</c:v>
                </c:pt>
                <c:pt idx="2">
                  <c:v>0.27524323362957764</c:v>
                </c:pt>
                <c:pt idx="3">
                  <c:v>0.27484164550659185</c:v>
                </c:pt>
                <c:pt idx="4">
                  <c:v>0.28006761893564674</c:v>
                </c:pt>
                <c:pt idx="5">
                  <c:v>0.28305350732888807</c:v>
                </c:pt>
                <c:pt idx="6">
                  <c:v>0.28916707570913708</c:v>
                </c:pt>
                <c:pt idx="7">
                  <c:v>0.31307770590698153</c:v>
                </c:pt>
                <c:pt idx="8">
                  <c:v>0.32252352791764355</c:v>
                </c:pt>
                <c:pt idx="9">
                  <c:v>0.32248963983696805</c:v>
                </c:pt>
                <c:pt idx="10">
                  <c:v>0.32594306153109898</c:v>
                </c:pt>
                <c:pt idx="11">
                  <c:v>0.32739648810713368</c:v>
                </c:pt>
                <c:pt idx="12">
                  <c:v>0.32772360803390288</c:v>
                </c:pt>
                <c:pt idx="13">
                  <c:v>0.32796228811977629</c:v>
                </c:pt>
                <c:pt idx="14">
                  <c:v>0.32817961577262827</c:v>
                </c:pt>
                <c:pt idx="15">
                  <c:v>0.3280325423967283</c:v>
                </c:pt>
                <c:pt idx="16">
                  <c:v>0.32798833819241979</c:v>
                </c:pt>
                <c:pt idx="17">
                  <c:v>0.32798833819241979</c:v>
                </c:pt>
                <c:pt idx="18">
                  <c:v>0.32798833819241979</c:v>
                </c:pt>
                <c:pt idx="19">
                  <c:v>0.32798833819241979</c:v>
                </c:pt>
                <c:pt idx="20" formatCode="0.000">
                  <c:v>0.50215014577259476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F96C-47F3-ADA3-FAFF41D6BA80}"/>
            </c:ext>
          </c:extLst>
        </c:ser>
        <c:ser>
          <c:idx val="5"/>
          <c:order val="2"/>
          <c:tx>
            <c:strRef>
              <c:f>GLP!$E$5</c:f>
              <c:strCache>
                <c:ptCount val="1"/>
                <c:pt idx="0">
                  <c:v>Brasil</c:v>
                </c:pt>
              </c:strCache>
            </c:strRef>
          </c:tx>
          <c:spPr>
            <a:ln w="19050" cap="rnd">
              <a:solidFill>
                <a:schemeClr val="accent6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GLP!$B$6:$B$27</c:f>
              <c:numCache>
                <c:formatCode>General</c:formatCode>
                <c:ptCount val="2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</c:numCache>
            </c:numRef>
          </c:cat>
          <c:val>
            <c:numRef>
              <c:f>GLP!$E$6:$E$27</c:f>
              <c:numCache>
                <c:formatCode>#,##0.000</c:formatCode>
                <c:ptCount val="21"/>
                <c:pt idx="1">
                  <c:v>0.65096038195415984</c:v>
                </c:pt>
                <c:pt idx="2">
                  <c:v>0.72548693526643648</c:v>
                </c:pt>
                <c:pt idx="3">
                  <c:v>0.75672288083714001</c:v>
                </c:pt>
                <c:pt idx="4">
                  <c:v>0.89061296515807253</c:v>
                </c:pt>
                <c:pt idx="5">
                  <c:v>1.0534600506993317</c:v>
                </c:pt>
                <c:pt idx="6">
                  <c:v>1.2212888399216488</c:v>
                </c:pt>
                <c:pt idx="7">
                  <c:v>1.3307397985097893</c:v>
                </c:pt>
                <c:pt idx="8">
                  <c:v>1.327952302405486</c:v>
                </c:pt>
                <c:pt idx="9">
                  <c:v>1.645845203252664</c:v>
                </c:pt>
                <c:pt idx="10">
                  <c:v>1.7609425711911155</c:v>
                </c:pt>
                <c:pt idx="11">
                  <c:v>1.5467159268284612</c:v>
                </c:pt>
                <c:pt idx="12">
                  <c:v>1.4679166165129542</c:v>
                </c:pt>
                <c:pt idx="13">
                  <c:v>1.3834463184364019</c:v>
                </c:pt>
                <c:pt idx="14">
                  <c:v>1.0808720779316048</c:v>
                </c:pt>
                <c:pt idx="15">
                  <c:v>1.1492860353746754</c:v>
                </c:pt>
                <c:pt idx="16">
                  <c:v>1.3881910099780308</c:v>
                </c:pt>
                <c:pt idx="17">
                  <c:v>1.4432010436736631</c:v>
                </c:pt>
                <c:pt idx="18">
                  <c:v>1.3508061872126278</c:v>
                </c:pt>
                <c:pt idx="19">
                  <c:v>1.1212063422315528</c:v>
                </c:pt>
                <c:pt idx="20" formatCode="0.000">
                  <c:v>1.7165669099565075</c:v>
                </c:pt>
              </c:numCache>
            </c:numRef>
          </c: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1-F96C-47F3-ADA3-FAFF41D6BA80}"/>
            </c:ext>
          </c:extLst>
        </c:ser>
        <c:ser>
          <c:idx val="2"/>
          <c:order val="3"/>
          <c:tx>
            <c:strRef>
              <c:f>GLP!$F$5</c:f>
              <c:strCache>
                <c:ptCount val="1"/>
                <c:pt idx="0">
                  <c:v>Chile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dashDot"/>
              <a:round/>
            </a:ln>
            <a:effectLst/>
          </c:spPr>
          <c:marker>
            <c:symbol val="none"/>
          </c:marker>
          <c:cat>
            <c:numRef>
              <c:f>GLP!$B$6:$B$27</c:f>
              <c:numCache>
                <c:formatCode>General</c:formatCode>
                <c:ptCount val="2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</c:numCache>
            </c:numRef>
          </c:cat>
          <c:val>
            <c:numRef>
              <c:f>GLP!$F$6:$F$27</c:f>
              <c:numCache>
                <c:formatCode>#,##0.000</c:formatCode>
                <c:ptCount val="21"/>
                <c:pt idx="0" formatCode="#,##0.000_ ;[Red]\-#,##0.000\ ">
                  <c:v>0.78415042554816627</c:v>
                </c:pt>
                <c:pt idx="1">
                  <c:v>0.68168925599798713</c:v>
                </c:pt>
                <c:pt idx="2">
                  <c:v>0.79627145737305061</c:v>
                </c:pt>
                <c:pt idx="3">
                  <c:v>0.97179328578225377</c:v>
                </c:pt>
                <c:pt idx="4">
                  <c:v>1.1413703562418893</c:v>
                </c:pt>
                <c:pt idx="5">
                  <c:v>1.2921581216110061</c:v>
                </c:pt>
                <c:pt idx="6">
                  <c:v>1.4292380208487845</c:v>
                </c:pt>
                <c:pt idx="7">
                  <c:v>1.7353987467460248</c:v>
                </c:pt>
                <c:pt idx="8">
                  <c:v>1.3386895568068733</c:v>
                </c:pt>
                <c:pt idx="9">
                  <c:v>1.6582210404719204</c:v>
                </c:pt>
                <c:pt idx="10">
                  <c:v>1.999818895559156</c:v>
                </c:pt>
                <c:pt idx="11">
                  <c:v>2.0370788058453231</c:v>
                </c:pt>
                <c:pt idx="12">
                  <c:v>2.1642217731644524</c:v>
                </c:pt>
                <c:pt idx="13">
                  <c:v>1.9861067409098718</c:v>
                </c:pt>
                <c:pt idx="14">
                  <c:v>1.4624050429769617</c:v>
                </c:pt>
                <c:pt idx="15">
                  <c:v>1.4378773203773683</c:v>
                </c:pt>
                <c:pt idx="16">
                  <c:v>1.7059571465189214</c:v>
                </c:pt>
                <c:pt idx="17">
                  <c:v>1.9181208578110367</c:v>
                </c:pt>
                <c:pt idx="18">
                  <c:v>1.7187636687453625</c:v>
                </c:pt>
                <c:pt idx="19">
                  <c:v>1.5156333930889037</c:v>
                </c:pt>
                <c:pt idx="20" formatCode="0.000">
                  <c:v>2.3204347248191115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F96C-47F3-ADA3-FAFF41D6BA80}"/>
            </c:ext>
          </c:extLst>
        </c:ser>
        <c:ser>
          <c:idx val="6"/>
          <c:order val="4"/>
          <c:tx>
            <c:strRef>
              <c:f>GLP!$G$5</c:f>
              <c:strCache>
                <c:ptCount val="1"/>
                <c:pt idx="0">
                  <c:v>Colombia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GLP!$B$6:$B$27</c:f>
              <c:numCache>
                <c:formatCode>General</c:formatCode>
                <c:ptCount val="2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</c:numCache>
            </c:numRef>
          </c:cat>
          <c:val>
            <c:numRef>
              <c:f>GLP!$G$6:$G$27</c:f>
              <c:numCache>
                <c:formatCode>#,##0.000</c:formatCode>
                <c:ptCount val="21"/>
                <c:pt idx="1">
                  <c:v>0.37985924737013249</c:v>
                </c:pt>
                <c:pt idx="2">
                  <c:v>0.39521687858312315</c:v>
                </c:pt>
                <c:pt idx="3">
                  <c:v>0.44647857510493871</c:v>
                </c:pt>
                <c:pt idx="4">
                  <c:v>0.5199474520689471</c:v>
                </c:pt>
                <c:pt idx="5">
                  <c:v>0.59632186527531639</c:v>
                </c:pt>
                <c:pt idx="6">
                  <c:v>0.79729953203055015</c:v>
                </c:pt>
                <c:pt idx="7">
                  <c:v>0.89499224512800157</c:v>
                </c:pt>
                <c:pt idx="8">
                  <c:v>0.85712669156609422</c:v>
                </c:pt>
                <c:pt idx="9">
                  <c:v>1.2500769318153582</c:v>
                </c:pt>
                <c:pt idx="10">
                  <c:v>1.3763848916418497</c:v>
                </c:pt>
                <c:pt idx="11">
                  <c:v>1.566934794091889</c:v>
                </c:pt>
                <c:pt idx="12">
                  <c:v>1.6535328272848118</c:v>
                </c:pt>
                <c:pt idx="13">
                  <c:v>1.6781170877613418</c:v>
                </c:pt>
                <c:pt idx="14">
                  <c:v>1.2510354415868845</c:v>
                </c:pt>
                <c:pt idx="15">
                  <c:v>1.1303493270563447</c:v>
                </c:pt>
                <c:pt idx="16">
                  <c:v>1.2922365334141892</c:v>
                </c:pt>
                <c:pt idx="20" formatCode="0.000">
                  <c:v>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F96C-47F3-ADA3-FAFF41D6BA80}"/>
            </c:ext>
          </c:extLst>
        </c:ser>
        <c:ser>
          <c:idx val="0"/>
          <c:order val="5"/>
          <c:tx>
            <c:strRef>
              <c:f>GLP!$H$5</c:f>
              <c:strCache>
                <c:ptCount val="1"/>
                <c:pt idx="0">
                  <c:v>Ecuador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lgDashDot"/>
              <a:round/>
            </a:ln>
            <a:effectLst/>
          </c:spPr>
          <c:marker>
            <c:symbol val="none"/>
          </c:marker>
          <c:cat>
            <c:numRef>
              <c:f>GLP!$B$6:$B$27</c:f>
              <c:numCache>
                <c:formatCode>General</c:formatCode>
                <c:ptCount val="2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</c:numCache>
            </c:numRef>
          </c:cat>
          <c:val>
            <c:numRef>
              <c:f>GLP!$H$6:$H$27</c:f>
              <c:numCache>
                <c:formatCode>#,##0.000</c:formatCode>
                <c:ptCount val="21"/>
                <c:pt idx="1">
                  <c:v>0.106667</c:v>
                </c:pt>
                <c:pt idx="2">
                  <c:v>0.106667</c:v>
                </c:pt>
                <c:pt idx="3">
                  <c:v>0.106667</c:v>
                </c:pt>
                <c:pt idx="4">
                  <c:v>0.106667</c:v>
                </c:pt>
                <c:pt idx="5">
                  <c:v>0.106667</c:v>
                </c:pt>
                <c:pt idx="6">
                  <c:v>0.1067</c:v>
                </c:pt>
                <c:pt idx="7">
                  <c:v>0.1067</c:v>
                </c:pt>
                <c:pt idx="8">
                  <c:v>0.1067</c:v>
                </c:pt>
                <c:pt idx="9">
                  <c:v>0.1067</c:v>
                </c:pt>
                <c:pt idx="10">
                  <c:v>0.1067</c:v>
                </c:pt>
                <c:pt idx="11">
                  <c:v>0.1067</c:v>
                </c:pt>
                <c:pt idx="12">
                  <c:v>0.11961599999999996</c:v>
                </c:pt>
                <c:pt idx="13">
                  <c:v>0.11961599999999996</c:v>
                </c:pt>
                <c:pt idx="14">
                  <c:v>0.11961599999999996</c:v>
                </c:pt>
                <c:pt idx="15">
                  <c:v>0.11961599999999996</c:v>
                </c:pt>
                <c:pt idx="16">
                  <c:v>0.12443200000000003</c:v>
                </c:pt>
                <c:pt idx="17">
                  <c:v>0.1067</c:v>
                </c:pt>
                <c:pt idx="18">
                  <c:v>0.1067</c:v>
                </c:pt>
                <c:pt idx="19">
                  <c:v>0.10669999999999999</c:v>
                </c:pt>
                <c:pt idx="20" formatCode="0.000">
                  <c:v>0.16335769999999999</c:v>
                </c:pt>
              </c:numCache>
            </c:numRef>
          </c: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4-F96C-47F3-ADA3-FAFF41D6BA80}"/>
            </c:ext>
          </c:extLst>
        </c:ser>
        <c:ser>
          <c:idx val="9"/>
          <c:order val="6"/>
          <c:tx>
            <c:strRef>
              <c:f>GLP!$I$5</c:f>
              <c:strCache>
                <c:ptCount val="1"/>
                <c:pt idx="0">
                  <c:v>México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prstDash val="lgDashDotDot"/>
              <a:round/>
            </a:ln>
            <a:effectLst/>
          </c:spPr>
          <c:marker>
            <c:symbol val="none"/>
          </c:marker>
          <c:cat>
            <c:numRef>
              <c:f>GLP!$B$6:$B$27</c:f>
              <c:numCache>
                <c:formatCode>General</c:formatCode>
                <c:ptCount val="2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</c:numCache>
            </c:numRef>
          </c:cat>
          <c:val>
            <c:numRef>
              <c:f>GLP!$I$6:$I$27</c:f>
              <c:numCache>
                <c:formatCode>#,##0.000</c:formatCode>
                <c:ptCount val="21"/>
                <c:pt idx="1">
                  <c:v>0.5625058359613595</c:v>
                </c:pt>
                <c:pt idx="2">
                  <c:v>0.60892234150073699</c:v>
                </c:pt>
                <c:pt idx="3">
                  <c:v>0.64205184015319361</c:v>
                </c:pt>
                <c:pt idx="4">
                  <c:v>0.7648979408441311</c:v>
                </c:pt>
                <c:pt idx="5">
                  <c:v>0.83322238615888899</c:v>
                </c:pt>
                <c:pt idx="6">
                  <c:v>0.86334617773170796</c:v>
                </c:pt>
                <c:pt idx="7">
                  <c:v>0.88979933598778249</c:v>
                </c:pt>
                <c:pt idx="8">
                  <c:v>0.68931061177104935</c:v>
                </c:pt>
                <c:pt idx="9">
                  <c:v>0.77118955660626232</c:v>
                </c:pt>
                <c:pt idx="10">
                  <c:v>0.83389982709210753</c:v>
                </c:pt>
                <c:pt idx="11">
                  <c:v>0.85653309464795213</c:v>
                </c:pt>
                <c:pt idx="12">
                  <c:v>0.97270491634814227</c:v>
                </c:pt>
                <c:pt idx="13">
                  <c:v>1.0258674875881337</c:v>
                </c:pt>
                <c:pt idx="14">
                  <c:v>0.90618640628953462</c:v>
                </c:pt>
                <c:pt idx="15">
                  <c:v>0.76511572151662266</c:v>
                </c:pt>
                <c:pt idx="16">
                  <c:v>0.88936734193169864</c:v>
                </c:pt>
                <c:pt idx="17">
                  <c:v>0.9861902664582185</c:v>
                </c:pt>
                <c:pt idx="20" formatCode="0.000">
                  <c:v>0</c:v>
                </c:pt>
              </c:numCache>
            </c:numRef>
          </c: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5-F96C-47F3-ADA3-FAFF41D6BA80}"/>
            </c:ext>
          </c:extLst>
        </c:ser>
        <c:ser>
          <c:idx val="7"/>
          <c:order val="7"/>
          <c:tx>
            <c:strRef>
              <c:f>GLP!$J$5</c:f>
              <c:strCache>
                <c:ptCount val="1"/>
                <c:pt idx="0">
                  <c:v>Paraguay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GLP!$B$6:$B$27</c:f>
              <c:numCache>
                <c:formatCode>General</c:formatCode>
                <c:ptCount val="2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</c:numCache>
            </c:numRef>
          </c:cat>
          <c:val>
            <c:numRef>
              <c:f>GLP!$J$6:$J$27</c:f>
              <c:numCache>
                <c:formatCode>General</c:formatCode>
                <c:ptCount val="21"/>
                <c:pt idx="15" formatCode="#,##0.000">
                  <c:v>0.8655326375522514</c:v>
                </c:pt>
                <c:pt idx="16" formatCode="#,##0.000">
                  <c:v>0.89081712567873739</c:v>
                </c:pt>
                <c:pt idx="17" formatCode="#,##0.000">
                  <c:v>0.9297362827916863</c:v>
                </c:pt>
                <c:pt idx="18" formatCode="#,##0.000">
                  <c:v>0.89659624560135365</c:v>
                </c:pt>
                <c:pt idx="19" formatCode="#,##0.000">
                  <c:v>0.80096863121784712</c:v>
                </c:pt>
                <c:pt idx="20" formatCode="0.000">
                  <c:v>1.2262829743945241</c:v>
                </c:pt>
              </c:numCache>
            </c:numRef>
          </c: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6-F96C-47F3-ADA3-FAFF41D6BA80}"/>
            </c:ext>
          </c:extLst>
        </c:ser>
        <c:ser>
          <c:idx val="8"/>
          <c:order val="8"/>
          <c:tx>
            <c:strRef>
              <c:f>GLP!$K$5</c:f>
              <c:strCache>
                <c:ptCount val="1"/>
                <c:pt idx="0">
                  <c:v>Perú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GLP!$B$6:$B$27</c:f>
              <c:numCache>
                <c:formatCode>General</c:formatCode>
                <c:ptCount val="2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</c:numCache>
            </c:numRef>
          </c:cat>
          <c:val>
            <c:numRef>
              <c:f>GLP!$K$6:$K$27</c:f>
              <c:numCache>
                <c:formatCode>#,##0.000</c:formatCode>
                <c:ptCount val="21"/>
                <c:pt idx="1">
                  <c:v>0.78741184394404951</c:v>
                </c:pt>
                <c:pt idx="2">
                  <c:v>0.92592253330444774</c:v>
                </c:pt>
                <c:pt idx="3">
                  <c:v>1.0303187679703729</c:v>
                </c:pt>
                <c:pt idx="4">
                  <c:v>1.0426844211351232</c:v>
                </c:pt>
                <c:pt idx="5">
                  <c:v>1.0005984790508793</c:v>
                </c:pt>
                <c:pt idx="6">
                  <c:v>1.0586581459611291</c:v>
                </c:pt>
                <c:pt idx="7">
                  <c:v>1.1679718760486633</c:v>
                </c:pt>
                <c:pt idx="8">
                  <c:v>1.0783807548394579</c:v>
                </c:pt>
                <c:pt idx="9">
                  <c:v>1.2103261261843261</c:v>
                </c:pt>
                <c:pt idx="10">
                  <c:v>1.2955233148320273</c:v>
                </c:pt>
                <c:pt idx="11">
                  <c:v>1.353793401446733</c:v>
                </c:pt>
                <c:pt idx="12">
                  <c:v>1.3778648435866738</c:v>
                </c:pt>
                <c:pt idx="13">
                  <c:v>1.3668349046224677</c:v>
                </c:pt>
                <c:pt idx="14">
                  <c:v>1.1441840843577007</c:v>
                </c:pt>
                <c:pt idx="15">
                  <c:v>1.0896612713210216</c:v>
                </c:pt>
                <c:pt idx="16">
                  <c:v>1.1498439085198913</c:v>
                </c:pt>
                <c:pt idx="17">
                  <c:v>1.1831392841614508</c:v>
                </c:pt>
                <c:pt idx="18">
                  <c:v>1.1735014785738993</c:v>
                </c:pt>
                <c:pt idx="19">
                  <c:v>1.1412403598249261</c:v>
                </c:pt>
                <c:pt idx="20" formatCode="0.000">
                  <c:v>1.7472389908919621</c:v>
                </c:pt>
              </c:numCache>
            </c:numRef>
          </c: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7-F96C-47F3-ADA3-FAFF41D6BA80}"/>
            </c:ext>
          </c:extLst>
        </c:ser>
        <c:ser>
          <c:idx val="1"/>
          <c:order val="9"/>
          <c:tx>
            <c:strRef>
              <c:f>GLP!$L$5</c:f>
              <c:strCache>
                <c:ptCount val="1"/>
                <c:pt idx="0">
                  <c:v>Uruguay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GLP!$B$6:$B$27</c:f>
              <c:numCache>
                <c:formatCode>General</c:formatCode>
                <c:ptCount val="2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</c:numCache>
            </c:numRef>
          </c:cat>
          <c:val>
            <c:numRef>
              <c:f>GLP!$L$6:$L$27</c:f>
              <c:numCache>
                <c:formatCode>#,##0.000</c:formatCode>
                <c:ptCount val="21"/>
                <c:pt idx="1">
                  <c:v>0.63833607934391956</c:v>
                </c:pt>
                <c:pt idx="2">
                  <c:v>0.77652618359709991</c:v>
                </c:pt>
                <c:pt idx="3">
                  <c:v>0.90906290495642772</c:v>
                </c:pt>
                <c:pt idx="4">
                  <c:v>1.0395781560227031</c:v>
                </c:pt>
                <c:pt idx="5">
                  <c:v>1.0610171323809945</c:v>
                </c:pt>
                <c:pt idx="6">
                  <c:v>1.0416229516784561</c:v>
                </c:pt>
                <c:pt idx="7">
                  <c:v>1.2438607210150749</c:v>
                </c:pt>
                <c:pt idx="8">
                  <c:v>0.96600903642821045</c:v>
                </c:pt>
                <c:pt idx="9">
                  <c:v>1.1143068328424868</c:v>
                </c:pt>
                <c:pt idx="10">
                  <c:v>1.3394929739382846</c:v>
                </c:pt>
                <c:pt idx="11">
                  <c:v>1.4245127464742009</c:v>
                </c:pt>
                <c:pt idx="12">
                  <c:v>1.4767420294216844</c:v>
                </c:pt>
                <c:pt idx="13">
                  <c:v>1.425710178424578</c:v>
                </c:pt>
                <c:pt idx="14">
                  <c:v>1.2487296211341625</c:v>
                </c:pt>
                <c:pt idx="15">
                  <c:v>1.1664256191587883</c:v>
                </c:pt>
                <c:pt idx="16">
                  <c:v>1.3219422429026593</c:v>
                </c:pt>
                <c:pt idx="17">
                  <c:v>1.4098639707998126</c:v>
                </c:pt>
                <c:pt idx="18">
                  <c:v>1.3362333870608245</c:v>
                </c:pt>
                <c:pt idx="19">
                  <c:v>1.194635327901761</c:v>
                </c:pt>
                <c:pt idx="20" formatCode="0.000">
                  <c:v>1.8289866870175961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8-F96C-47F3-ADA3-FAFF41D6BA80}"/>
            </c:ext>
          </c:extLst>
        </c:ser>
        <c:ser>
          <c:idx val="10"/>
          <c:order val="10"/>
          <c:tx>
            <c:strRef>
              <c:f>GLP!$M$5</c:f>
              <c:strCache>
                <c:ptCount val="1"/>
                <c:pt idx="0">
                  <c:v>Venezuela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GLP!$B$6:$B$27</c:f>
              <c:numCache>
                <c:formatCode>General</c:formatCode>
                <c:ptCount val="2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</c:numCache>
            </c:numRef>
          </c:cat>
          <c:val>
            <c:numRef>
              <c:f>GLP!$M$6:$M$27</c:f>
              <c:numCache>
                <c:formatCode>#,##0.000</c:formatCode>
                <c:ptCount val="21"/>
                <c:pt idx="1">
                  <c:v>0.23911712254017728</c:v>
                </c:pt>
                <c:pt idx="2">
                  <c:v>0.23483959530962384</c:v>
                </c:pt>
                <c:pt idx="3">
                  <c:v>0.20141202745560646</c:v>
                </c:pt>
                <c:pt idx="4">
                  <c:v>0.17989254340955299</c:v>
                </c:pt>
                <c:pt idx="5">
                  <c:v>0.17621331674537097</c:v>
                </c:pt>
                <c:pt idx="6">
                  <c:v>0.17620902529315885</c:v>
                </c:pt>
                <c:pt idx="7">
                  <c:v>0.47781010408864311</c:v>
                </c:pt>
                <c:pt idx="8">
                  <c:v>0.17622778697607852</c:v>
                </c:pt>
                <c:pt idx="9">
                  <c:v>8.9146932978421356E-2</c:v>
                </c:pt>
                <c:pt idx="10">
                  <c:v>8.8112279392907902E-2</c:v>
                </c:pt>
                <c:pt idx="11">
                  <c:v>8.8592544237987556E-2</c:v>
                </c:pt>
                <c:pt idx="12">
                  <c:v>6.3440489610426559E-2</c:v>
                </c:pt>
                <c:pt idx="13">
                  <c:v>6.0468433427489809E-2</c:v>
                </c:pt>
                <c:pt idx="14">
                  <c:v>6.0468811376908939E-2</c:v>
                </c:pt>
                <c:pt idx="15">
                  <c:v>4.2390451706305315E-2</c:v>
                </c:pt>
                <c:pt idx="20" formatCode="0.000">
                  <c:v>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9-F96C-47F3-ADA3-FAFF41D6BA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4130912"/>
        <c:axId val="2084522864"/>
        <c:extLst>
          <c:ext xmlns:c15="http://schemas.microsoft.com/office/drawing/2012/chart" uri="{02D57815-91ED-43cb-92C2-25804820EDAC}">
            <c15:filteredLineSeries>
              <c15:ser>
                <c:idx val="4"/>
                <c:order val="0"/>
                <c:tx>
                  <c:strRef>
                    <c:extLst>
                      <c:ext uri="{02D57815-91ED-43cb-92C2-25804820EDAC}">
                        <c15:formulaRef>
                          <c15:sqref>GLP!$C$5</c15:sqref>
                        </c15:formulaRef>
                      </c:ext>
                    </c:extLst>
                    <c:strCache>
                      <c:ptCount val="1"/>
                      <c:pt idx="0">
                        <c:v>Argentina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GLP!$B$6:$B$27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2001</c:v>
                      </c:pt>
                      <c:pt idx="1">
                        <c:v>2002</c:v>
                      </c:pt>
                      <c:pt idx="2">
                        <c:v>2003</c:v>
                      </c:pt>
                      <c:pt idx="3">
                        <c:v>2004</c:v>
                      </c:pt>
                      <c:pt idx="4">
                        <c:v>2005</c:v>
                      </c:pt>
                      <c:pt idx="5">
                        <c:v>2006</c:v>
                      </c:pt>
                      <c:pt idx="6">
                        <c:v>2007</c:v>
                      </c:pt>
                      <c:pt idx="7">
                        <c:v>2008</c:v>
                      </c:pt>
                      <c:pt idx="8">
                        <c:v>2009</c:v>
                      </c:pt>
                      <c:pt idx="9">
                        <c:v>2010</c:v>
                      </c:pt>
                      <c:pt idx="10">
                        <c:v>2011</c:v>
                      </c:pt>
                      <c:pt idx="11">
                        <c:v>2012</c:v>
                      </c:pt>
                      <c:pt idx="12">
                        <c:v>2013</c:v>
                      </c:pt>
                      <c:pt idx="13">
                        <c:v>2014</c:v>
                      </c:pt>
                      <c:pt idx="14">
                        <c:v>2015</c:v>
                      </c:pt>
                      <c:pt idx="15">
                        <c:v>2016</c:v>
                      </c:pt>
                      <c:pt idx="16">
                        <c:v>2017</c:v>
                      </c:pt>
                      <c:pt idx="17">
                        <c:v>2018</c:v>
                      </c:pt>
                      <c:pt idx="18">
                        <c:v>2019</c:v>
                      </c:pt>
                      <c:pt idx="19">
                        <c:v>2020</c:v>
                      </c:pt>
                      <c:pt idx="20">
                        <c:v>2021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GLP!$C$6:$C$27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20" formatCode="0.000">
                        <c:v>0</c:v>
                      </c:pt>
                    </c:numCache>
                  </c:numRef>
                </c:val>
                <c:smooth val="1"/>
                <c:extLst>
                  <c:ext xmlns:c16="http://schemas.microsoft.com/office/drawing/2014/chart" uri="{C3380CC4-5D6E-409C-BE32-E72D297353CC}">
                    <c16:uniqueId val="{0000000A-F96C-47F3-ADA3-FAFF41D6BA80}"/>
                  </c:ext>
                </c:extLst>
              </c15:ser>
            </c15:filteredLineSeries>
          </c:ext>
        </c:extLst>
      </c:lineChart>
      <c:catAx>
        <c:axId val="414130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2084522864"/>
        <c:crosses val="autoZero"/>
        <c:auto val="1"/>
        <c:lblAlgn val="ctr"/>
        <c:lblOffset val="100"/>
        <c:tickLblSkip val="2"/>
        <c:noMultiLvlLbl val="0"/>
      </c:catAx>
      <c:valAx>
        <c:axId val="2084522864"/>
        <c:scaling>
          <c:orientation val="minMax"/>
          <c:max val="2.5"/>
          <c:min val="0"/>
        </c:scaling>
        <c:delete val="0"/>
        <c:axPos val="l"/>
        <c:numFmt formatCode="0.0" sourceLinked="0"/>
        <c:majorTickMark val="out"/>
        <c:minorTickMark val="none"/>
        <c:tickLblPos val="nextTo"/>
        <c:spPr>
          <a:noFill/>
          <a:ln w="6350"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41413091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1.1672615411700537E-2"/>
          <c:y val="0.89490165641207287"/>
          <c:w val="0.97277430594174652"/>
          <c:h val="9.82719679823307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99754527287174E-2"/>
          <c:y val="3.8094160368795038E-2"/>
          <c:w val="0.93382297682481619"/>
          <c:h val="0.789235461599462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Datos!$AB$42</c:f>
              <c:strCache>
                <c:ptCount val="1"/>
                <c:pt idx="0">
                  <c:v>Gasolina corriente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Datos!$AE$41:$AG$41</c:f>
              <c:strCache>
                <c:ptCount val="3"/>
                <c:pt idx="0">
                  <c:v>Precio referencia</c:v>
                </c:pt>
                <c:pt idx="1">
                  <c:v>Impuestos aplicables</c:v>
                </c:pt>
                <c:pt idx="2">
                  <c:v>Márgen comercialización</c:v>
                </c:pt>
              </c:strCache>
            </c:strRef>
          </c:cat>
          <c:val>
            <c:numRef>
              <c:f>Datos!$AE$42:$AG$42</c:f>
              <c:numCache>
                <c:formatCode>#,##0.00</c:formatCode>
                <c:ptCount val="3"/>
                <c:pt idx="0" formatCode="#,##0.0">
                  <c:v>47.899834596326038</c:v>
                </c:pt>
                <c:pt idx="1">
                  <c:v>38.258842801309164</c:v>
                </c:pt>
                <c:pt idx="2">
                  <c:v>13.848518087257625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D6-4FB2-8640-7AB2CF843DE2}"/>
            </c:ext>
          </c:extLst>
        </c:ser>
        <c:ser>
          <c:idx val="1"/>
          <c:order val="1"/>
          <c:tx>
            <c:strRef>
              <c:f>Datos!$AB$43</c:f>
              <c:strCache>
                <c:ptCount val="1"/>
                <c:pt idx="0">
                  <c:v>Gasolina premium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Datos!$AE$41:$AG$41</c:f>
              <c:strCache>
                <c:ptCount val="3"/>
                <c:pt idx="0">
                  <c:v>Precio referencia</c:v>
                </c:pt>
                <c:pt idx="1">
                  <c:v>Impuestos aplicables</c:v>
                </c:pt>
                <c:pt idx="2">
                  <c:v>Márgen comercialización</c:v>
                </c:pt>
              </c:strCache>
            </c:strRef>
          </c:cat>
          <c:val>
            <c:numRef>
              <c:f>Datos!$AE$43:$AG$43</c:f>
              <c:numCache>
                <c:formatCode>#,##0.00</c:formatCode>
                <c:ptCount val="3"/>
                <c:pt idx="0" formatCode="#,##0.0">
                  <c:v>48.055892611874285</c:v>
                </c:pt>
                <c:pt idx="1">
                  <c:v>36.588302776092455</c:v>
                </c:pt>
                <c:pt idx="2">
                  <c:v>15.357467919977392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7D6-4FB2-8640-7AB2CF843DE2}"/>
            </c:ext>
          </c:extLst>
        </c:ser>
        <c:ser>
          <c:idx val="2"/>
          <c:order val="2"/>
          <c:tx>
            <c:strRef>
              <c:f>Datos!$AB$44</c:f>
              <c:strCache>
                <c:ptCount val="1"/>
                <c:pt idx="0">
                  <c:v>Diesel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Datos!$AE$41:$AG$41</c:f>
              <c:strCache>
                <c:ptCount val="3"/>
                <c:pt idx="0">
                  <c:v>Precio referencia</c:v>
                </c:pt>
                <c:pt idx="1">
                  <c:v>Impuestos aplicables</c:v>
                </c:pt>
                <c:pt idx="2">
                  <c:v>Márgen comercialización</c:v>
                </c:pt>
              </c:strCache>
            </c:strRef>
          </c:cat>
          <c:val>
            <c:numRef>
              <c:f>Datos!$AE$44:$AG$44</c:f>
              <c:numCache>
                <c:formatCode>#,##0.00</c:formatCode>
                <c:ptCount val="3"/>
                <c:pt idx="0" formatCode="#,##0.0">
                  <c:v>58.233352275068725</c:v>
                </c:pt>
                <c:pt idx="1">
                  <c:v>27.962565332563681</c:v>
                </c:pt>
                <c:pt idx="2">
                  <c:v>13.793929294327526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7D6-4FB2-8640-7AB2CF843D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43107296"/>
        <c:axId val="1474337712"/>
      </c:barChart>
      <c:catAx>
        <c:axId val="1243107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74337712"/>
        <c:crosses val="autoZero"/>
        <c:auto val="1"/>
        <c:lblAlgn val="ctr"/>
        <c:lblOffset val="100"/>
        <c:noMultiLvlLbl val="0"/>
      </c:catAx>
      <c:valAx>
        <c:axId val="1474337712"/>
        <c:scaling>
          <c:orientation val="minMax"/>
          <c:max val="6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r>
                  <a:rPr lang="es-CL" dirty="0"/>
                  <a:t>Porcentaje</a:t>
                </a:r>
              </a:p>
            </c:rich>
          </c:tx>
          <c:layout>
            <c:manualLayout>
              <c:xMode val="edge"/>
              <c:yMode val="edge"/>
              <c:x val="3.3216757915396481E-3"/>
              <c:y val="0.314836151993974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pPr>
              <a:endParaRPr lang="en-US"/>
            </a:p>
          </c:txPr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243107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50000932859081"/>
          <c:y val="0.92326248167772773"/>
          <c:w val="0.51012493784086221"/>
          <c:h val="6.7873788969060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3084723636902869E-2"/>
          <c:y val="2.4884939176637543E-2"/>
          <c:w val="0.92985601454683353"/>
          <c:h val="0.81313511052115628"/>
        </c:manualLayout>
      </c:layout>
      <c:areaChart>
        <c:grouping val="stacked"/>
        <c:varyColors val="0"/>
        <c:ser>
          <c:idx val="4"/>
          <c:order val="0"/>
          <c:tx>
            <c:strRef>
              <c:f>ChileTS!$D$4</c:f>
              <c:strCache>
                <c:ptCount val="1"/>
                <c:pt idx="0">
                  <c:v>Precio al público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  <a:effectLst/>
          </c:spPr>
          <c:cat>
            <c:strRef>
              <c:f>ChileTS!$C$5:$C$26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ChileTS!$D$5:$D$26</c:f>
              <c:numCache>
                <c:formatCode>#,##0.000</c:formatCode>
                <c:ptCount val="22"/>
                <c:pt idx="0">
                  <c:v>0.59589167944221511</c:v>
                </c:pt>
                <c:pt idx="1">
                  <c:v>0.62054264171464901</c:v>
                </c:pt>
                <c:pt idx="2">
                  <c:v>0.57914253187282616</c:v>
                </c:pt>
                <c:pt idx="3">
                  <c:v>0.65344116734509783</c:v>
                </c:pt>
                <c:pt idx="4">
                  <c:v>0.80039982035205293</c:v>
                </c:pt>
                <c:pt idx="5">
                  <c:v>0.97738615102631743</c:v>
                </c:pt>
                <c:pt idx="6">
                  <c:v>1.1174838601853001</c:v>
                </c:pt>
                <c:pt idx="7">
                  <c:v>1.1491705258452669</c:v>
                </c:pt>
                <c:pt idx="8">
                  <c:v>1.1774535103464305</c:v>
                </c:pt>
                <c:pt idx="9">
                  <c:v>0.91839182591930835</c:v>
                </c:pt>
                <c:pt idx="10">
                  <c:v>1.2152862629815262</c:v>
                </c:pt>
                <c:pt idx="11">
                  <c:v>1.4942937653058552</c:v>
                </c:pt>
                <c:pt idx="12">
                  <c:v>1.5689797375576802</c:v>
                </c:pt>
                <c:pt idx="13">
                  <c:v>1.5776844963824566</c:v>
                </c:pt>
                <c:pt idx="14">
                  <c:v>1.4956956489679083</c:v>
                </c:pt>
                <c:pt idx="15">
                  <c:v>1.0887770061914419</c:v>
                </c:pt>
                <c:pt idx="16">
                  <c:v>1.0015819129139825</c:v>
                </c:pt>
                <c:pt idx="17">
                  <c:v>1.0931527362054485</c:v>
                </c:pt>
                <c:pt idx="18">
                  <c:v>1.2127300922805191</c:v>
                </c:pt>
                <c:pt idx="19">
                  <c:v>1.1092974470550867</c:v>
                </c:pt>
                <c:pt idx="20">
                  <c:v>0.98886409598027891</c:v>
                </c:pt>
                <c:pt idx="21" formatCode="0.000">
                  <c:v>1.3310110731894556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15-4ADA-9D64-552F784587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4130912"/>
        <c:axId val="2084522864"/>
      </c:areaChart>
      <c:barChart>
        <c:barDir val="col"/>
        <c:grouping val="stacked"/>
        <c:varyColors val="0"/>
        <c:ser>
          <c:idx val="3"/>
          <c:order val="1"/>
          <c:tx>
            <c:strRef>
              <c:f>ChileTS!$E$4</c:f>
              <c:strCache>
                <c:ptCount val="1"/>
                <c:pt idx="0">
                  <c:v>Precio exrefinería</c:v>
                </c:pt>
              </c:strCache>
            </c:strRef>
          </c:tx>
          <c:spPr>
            <a:solidFill>
              <a:srgbClr val="C00000">
                <a:alpha val="65000"/>
              </a:srgbClr>
            </a:solidFill>
            <a:ln>
              <a:noFill/>
            </a:ln>
            <a:effectLst/>
          </c:spPr>
          <c:invertIfNegative val="0"/>
          <c:cat>
            <c:strRef>
              <c:f>ChileTS!$C$5:$C$26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ChileTS!$E$5:$E$26</c:f>
              <c:numCache>
                <c:formatCode>#,##0.000</c:formatCode>
                <c:ptCount val="22"/>
                <c:pt idx="0">
                  <c:v>0.26825282692946339</c:v>
                </c:pt>
                <c:pt idx="1">
                  <c:v>0.24968196580830729</c:v>
                </c:pt>
                <c:pt idx="2">
                  <c:v>0.22392455437052802</c:v>
                </c:pt>
                <c:pt idx="3">
                  <c:v>0.26982054660377375</c:v>
                </c:pt>
                <c:pt idx="4">
                  <c:v>0.35227499114356658</c:v>
                </c:pt>
                <c:pt idx="5">
                  <c:v>0.45883060525020719</c:v>
                </c:pt>
                <c:pt idx="6">
                  <c:v>0.53857813805856347</c:v>
                </c:pt>
                <c:pt idx="7">
                  <c:v>0.58690652369246166</c:v>
                </c:pt>
                <c:pt idx="8">
                  <c:v>0.72637481858311748</c:v>
                </c:pt>
                <c:pt idx="9">
                  <c:v>0.48097484088532533</c:v>
                </c:pt>
                <c:pt idx="10">
                  <c:v>0.60081075277657847</c:v>
                </c:pt>
                <c:pt idx="11">
                  <c:v>0.8002875805958275</c:v>
                </c:pt>
                <c:pt idx="12">
                  <c:v>0.82764432499488583</c:v>
                </c:pt>
                <c:pt idx="13">
                  <c:v>0.81373965117622715</c:v>
                </c:pt>
                <c:pt idx="14">
                  <c:v>0.76898454793129467</c:v>
                </c:pt>
                <c:pt idx="15">
                  <c:v>0.50890907888613113</c:v>
                </c:pt>
                <c:pt idx="16">
                  <c:v>0.42744643901589674</c:v>
                </c:pt>
                <c:pt idx="17">
                  <c:v>0.48982228570148251</c:v>
                </c:pt>
                <c:pt idx="18">
                  <c:v>0.56018332155605455</c:v>
                </c:pt>
                <c:pt idx="19">
                  <c:v>0.50818389750823301</c:v>
                </c:pt>
                <c:pt idx="20">
                  <c:v>0.36705104293224483</c:v>
                </c:pt>
                <c:pt idx="21" formatCode="0.000">
                  <c:v>0.49405070378680155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15-4ADA-9D64-552F784587D9}"/>
            </c:ext>
          </c:extLst>
        </c:ser>
        <c:ser>
          <c:idx val="5"/>
          <c:order val="2"/>
          <c:tx>
            <c:strRef>
              <c:f>ChileTS!$F$4</c:f>
              <c:strCache>
                <c:ptCount val="1"/>
                <c:pt idx="0">
                  <c:v>Impuestos</c:v>
                </c:pt>
              </c:strCache>
            </c:strRef>
          </c:tx>
          <c:spPr>
            <a:solidFill>
              <a:srgbClr val="548235">
                <a:alpha val="74902"/>
              </a:srgbClr>
            </a:solidFill>
            <a:ln>
              <a:noFill/>
            </a:ln>
            <a:effectLst/>
          </c:spPr>
          <c:invertIfNegative val="0"/>
          <c:cat>
            <c:strRef>
              <c:f>ChileTS!$C$5:$C$26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ChileTS!$F$5:$F$26</c:f>
              <c:numCache>
                <c:formatCode>#,##0.000</c:formatCode>
                <c:ptCount val="22"/>
                <c:pt idx="0">
                  <c:v>0.3112058371895966</c:v>
                </c:pt>
                <c:pt idx="1">
                  <c:v>0.31416272777884185</c:v>
                </c:pt>
                <c:pt idx="2">
                  <c:v>0.28956201582442292</c:v>
                </c:pt>
                <c:pt idx="3">
                  <c:v>0.30361506007118028</c:v>
                </c:pt>
                <c:pt idx="4">
                  <c:v>0.36109142425925805</c:v>
                </c:pt>
                <c:pt idx="5">
                  <c:v>0.42183880971353838</c:v>
                </c:pt>
                <c:pt idx="6">
                  <c:v>0.45916425656739662</c:v>
                </c:pt>
                <c:pt idx="7">
                  <c:v>0.46891536428755326</c:v>
                </c:pt>
                <c:pt idx="8">
                  <c:v>0.38120456367477479</c:v>
                </c:pt>
                <c:pt idx="9">
                  <c:v>0.35775386973115086</c:v>
                </c:pt>
                <c:pt idx="10">
                  <c:v>0.51939999395655534</c:v>
                </c:pt>
                <c:pt idx="11">
                  <c:v>0.61027826673045749</c:v>
                </c:pt>
                <c:pt idx="12">
                  <c:v>0.6340037294651224</c:v>
                </c:pt>
                <c:pt idx="13">
                  <c:v>0.64120788846873011</c:v>
                </c:pt>
                <c:pt idx="14">
                  <c:v>0.60198974394357752</c:v>
                </c:pt>
                <c:pt idx="15">
                  <c:v>0.48656409386827243</c:v>
                </c:pt>
                <c:pt idx="16">
                  <c:v>0.48488626271163121</c:v>
                </c:pt>
                <c:pt idx="17">
                  <c:v>0.51745158654249634</c:v>
                </c:pt>
                <c:pt idx="18">
                  <c:v>0.56197670416313439</c:v>
                </c:pt>
                <c:pt idx="19">
                  <c:v>0.51934275040582989</c:v>
                </c:pt>
                <c:pt idx="20">
                  <c:v>0.533883388125171</c:v>
                </c:pt>
                <c:pt idx="21" formatCode="0.000">
                  <c:v>0.71860704041648016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15-4ADA-9D64-552F784587D9}"/>
            </c:ext>
          </c:extLst>
        </c:ser>
        <c:ser>
          <c:idx val="2"/>
          <c:order val="3"/>
          <c:tx>
            <c:strRef>
              <c:f>ChileTS!$G$4</c:f>
              <c:strCache>
                <c:ptCount val="1"/>
                <c:pt idx="0">
                  <c:v>Márgenes</c:v>
                </c:pt>
              </c:strCache>
            </c:strRef>
          </c:tx>
          <c:spPr>
            <a:solidFill>
              <a:srgbClr val="002060">
                <a:alpha val="74902"/>
              </a:srgbClr>
            </a:solidFill>
            <a:ln>
              <a:noFill/>
            </a:ln>
            <a:effectLst/>
          </c:spPr>
          <c:invertIfNegative val="0"/>
          <c:cat>
            <c:strRef>
              <c:f>ChileTS!$C$5:$C$26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ChileTS!$G$5:$G$26</c:f>
              <c:numCache>
                <c:formatCode>#,##0.000</c:formatCode>
                <c:ptCount val="22"/>
                <c:pt idx="0">
                  <c:v>1.6433015323155099E-2</c:v>
                </c:pt>
                <c:pt idx="1">
                  <c:v>5.6697948127499821E-2</c:v>
                </c:pt>
                <c:pt idx="2">
                  <c:v>6.5655961677875185E-2</c:v>
                </c:pt>
                <c:pt idx="3">
                  <c:v>8.000556067014386E-2</c:v>
                </c:pt>
                <c:pt idx="4">
                  <c:v>8.7033404949228274E-2</c:v>
                </c:pt>
                <c:pt idx="5">
                  <c:v>9.6716736062571751E-2</c:v>
                </c:pt>
                <c:pt idx="6">
                  <c:v>0.11974146555934</c:v>
                </c:pt>
                <c:pt idx="7">
                  <c:v>9.3348637865251896E-2</c:v>
                </c:pt>
                <c:pt idx="8">
                  <c:v>6.987412808853842E-2</c:v>
                </c:pt>
                <c:pt idx="9">
                  <c:v>7.9663115302832169E-2</c:v>
                </c:pt>
                <c:pt idx="10">
                  <c:v>9.5075516248392167E-2</c:v>
                </c:pt>
                <c:pt idx="11">
                  <c:v>8.3727917979570132E-2</c:v>
                </c:pt>
                <c:pt idx="12">
                  <c:v>0.10733168309767187</c:v>
                </c:pt>
                <c:pt idx="13">
                  <c:v>0.12273695673749913</c:v>
                </c:pt>
                <c:pt idx="14">
                  <c:v>0.12472135709303606</c:v>
                </c:pt>
                <c:pt idx="15">
                  <c:v>9.3303833437038089E-2</c:v>
                </c:pt>
                <c:pt idx="16">
                  <c:v>8.9249211186454638E-2</c:v>
                </c:pt>
                <c:pt idx="17">
                  <c:v>8.5878863961469709E-2</c:v>
                </c:pt>
                <c:pt idx="18">
                  <c:v>9.0570066561330265E-2</c:v>
                </c:pt>
                <c:pt idx="19">
                  <c:v>8.1770799141023767E-2</c:v>
                </c:pt>
                <c:pt idx="20">
                  <c:v>8.7929664922863152E-2</c:v>
                </c:pt>
                <c:pt idx="21" formatCode="0.000">
                  <c:v>0.1183533289861738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915-4ADA-9D64-552F784587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414130912"/>
        <c:axId val="2084522864"/>
      </c:barChart>
      <c:catAx>
        <c:axId val="414130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2084522864"/>
        <c:crosses val="autoZero"/>
        <c:auto val="1"/>
        <c:lblAlgn val="ctr"/>
        <c:lblOffset val="100"/>
        <c:noMultiLvlLbl val="0"/>
      </c:catAx>
      <c:valAx>
        <c:axId val="2084522864"/>
        <c:scaling>
          <c:orientation val="minMax"/>
          <c:max val="2"/>
          <c:min val="0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noFill/>
          <a:ln w="6350"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41413091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3.4214726475242365E-4"/>
          <c:y val="0.93119985189241983"/>
          <c:w val="0.99955763112071128"/>
          <c:h val="6.88001481075801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1EA8B-5F8B-4801-9951-B21A3314178D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55E7B-995B-4AE9-AEA4-5B07395FC043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2231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1D0D47-D2B9-41C3-8064-48E37C61F14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4697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55E7B-995B-4AE9-AEA4-5B07395FC043}" type="slidenum">
              <a:rPr lang="es-CL" smtClean="0"/>
              <a:t>10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520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55E7B-995B-4AE9-AEA4-5B07395FC043}" type="slidenum">
              <a:rPr lang="es-CL" smtClean="0"/>
              <a:t>11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236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1D0D47-D2B9-41C3-8064-48E37C61F14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277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55E7B-995B-4AE9-AEA4-5B07395FC043}" type="slidenum">
              <a:rPr lang="es-CL" smtClean="0"/>
              <a:t>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7706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55E7B-995B-4AE9-AEA4-5B07395FC043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336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55E7B-995B-4AE9-AEA4-5B07395FC043}" type="slidenum">
              <a:rPr lang="es-CL" smtClean="0"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2550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55E7B-995B-4AE9-AEA4-5B07395FC043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1211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Uruguay los impuestos a las gasolinas se sitúan en alrededor del 43% para la gasolina corriente y 44% para la gasolina premium.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Bolivia los impuestos a las gasolinas se sitúan en alrededor del 44% para la gasolina corriente y 55% para la gasolina premium.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Chile los impuestos a las gasolinas se sitúan en alrededor del 54% para la gasolina corriente y 52% para la gasolina premium del precio final del consumidor. Mientras que para 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diewsel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 se ubica en 35%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es-CL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El fuel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oil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, kerosene y GLP representan los combustibles con menor carga tributaria, seguidos del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diesel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L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55E7B-995B-4AE9-AEA4-5B07395FC043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4329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Uruguay los impuestos a las gasolinas se sitúan en alrededor del 43% para la gasolina corriente y 44% para la gasolina premium.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Bolivia los impuestos a las gasolinas se sitúan en alrededor del 44% para la gasolina corriente y 55% para la gasolina premium.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Chile los impuestos a las gasolinas se sitúan en alrededor del 54% para la gasolina corriente y 52% para la gasolina premium del precio final del consumidor. Mientras que para 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diewsel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 se ubica en 35%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es-CL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El fuel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oil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, kerosene y GLP representan los combustibles con menor carga tributaria, seguidos del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diesel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L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55E7B-995B-4AE9-AEA4-5B07395FC043}" type="slidenum">
              <a:rPr lang="es-CL" smtClean="0"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6903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Uruguay los impuestos a las gasolinas se sitúan en alrededor del 43% para la gasolina corriente y 44% para la gasolina premium.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Bolivia los impuestos a las gasolinas se sitúan en alrededor del 44% para la gasolina corriente y 55% para la gasolina premium.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Chile los impuestos a las gasolinas se sitúan en alrededor del 54% para la gasolina corriente y 52% para la gasolina premium del precio final del consumidor. Mientras que para 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diewsel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 se ubica en 35%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es-CL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El fuel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oil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, kerosene y GLP representan los combustibles con menor carga tributaria, seguidos del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diesel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L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55E7B-995B-4AE9-AEA4-5B07395FC043}" type="slidenum">
              <a:rPr lang="es-CL" smtClean="0"/>
              <a:t>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9538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Uruguay los impuestos a las gasolinas se sitúan en alrededor del 43% para la gasolina corriente y 44% para la gasolina premium.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Bolivia los impuestos a las gasolinas se sitúan en alrededor del 44% para la gasolina corriente y 55% para la gasolina premium.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Chile los impuestos a las gasolinas se sitúan en alrededor del 54% para la gasolina corriente y 52% para la gasolina premium del precio final del consumidor. Mientras que para 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diewsel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 se ubica en 35%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es-CL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El fuel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oil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, kerosene y GLP representan los combustibles con menor carga tributaria, seguidos del </a:t>
            </a:r>
            <a:r>
              <a:rPr lang="es-C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diesel</a:t>
            </a:r>
            <a:r>
              <a:rPr lang="es-CL" sz="11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L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55E7B-995B-4AE9-AEA4-5B07395FC043}" type="slidenum">
              <a:rPr lang="es-CL" smtClean="0"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8878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FF1BD2-BFF7-47E3-AFB9-E13743FF17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E99C9BF-D205-4923-871B-ADDE158683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A3E32C-A2BE-4EFA-89B0-3457C0710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93932BB-3446-4AF7-811C-CF4FCCD0C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7A03F3-8BAB-4B1F-83D4-DE4AB658D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C8A1FF-2C55-496D-B1E4-E65C15EEBF0E}"/>
              </a:ext>
            </a:extLst>
          </p:cNvPr>
          <p:cNvSpPr txBox="1">
            <a:spLocks/>
          </p:cNvSpPr>
          <p:nvPr userDrawn="1"/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7E96F6-F358-4731-AB55-5A3A65D142FC}" type="datetimeFigureOut">
              <a:rPr lang="es-CL" smtClean="0"/>
              <a:pPr/>
              <a:t>24-03-2021</a:t>
            </a:fld>
            <a:endParaRPr lang="es-CL"/>
          </a:p>
        </p:txBody>
      </p:sp>
      <p:sp>
        <p:nvSpPr>
          <p:cNvPr id="8" name="Slide Number Placeholder 8">
            <a:extLst>
              <a:ext uri="{FF2B5EF4-FFF2-40B4-BE49-F238E27FC236}">
                <a16:creationId xmlns:a16="http://schemas.microsoft.com/office/drawing/2014/main" id="{16B86F54-3A1D-4D61-BAEC-C64B8C3B110B}"/>
              </a:ext>
            </a:extLst>
          </p:cNvPr>
          <p:cNvSpPr txBox="1">
            <a:spLocks/>
          </p:cNvSpPr>
          <p:nvPr userDrawn="1"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ABA89D-F8A5-4D36-AF5F-A202843E7721}" type="slidenum">
              <a:rPr lang="es-CL" smtClean="0"/>
              <a:pPr/>
              <a:t>‹#›</a:t>
            </a:fld>
            <a:endParaRPr lang="es-CL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B1DFB396-DA4B-4C05-8765-6B3EF97B3D77}"/>
              </a:ext>
            </a:extLst>
          </p:cNvPr>
          <p:cNvSpPr/>
          <p:nvPr userDrawn="1"/>
        </p:nvSpPr>
        <p:spPr>
          <a:xfrm>
            <a:off x="0" y="6311899"/>
            <a:ext cx="12192000" cy="546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0" name="Picture 2" descr="Resultado de imagen para cepal 70 aÃ±os logo">
            <a:extLst>
              <a:ext uri="{FF2B5EF4-FFF2-40B4-BE49-F238E27FC236}">
                <a16:creationId xmlns:a16="http://schemas.microsoft.com/office/drawing/2014/main" id="{1F471E1C-6DEE-4EA7-ACD7-453F398B45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" y="6320212"/>
            <a:ext cx="1085852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F6EF1D8-7765-4926-B19D-630ABF87128F}"/>
              </a:ext>
            </a:extLst>
          </p:cNvPr>
          <p:cNvSpPr txBox="1"/>
          <p:nvPr userDrawn="1"/>
        </p:nvSpPr>
        <p:spPr>
          <a:xfrm>
            <a:off x="1092584" y="6619111"/>
            <a:ext cx="2523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100" b="0" spc="-60" baseline="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División de Recursos Naturales</a:t>
            </a:r>
            <a:endParaRPr lang="es-CL" sz="1100" b="0" spc="-60" baseline="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335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8FCA38-AA9F-4D22-A326-D4B0816A6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33FCFAE-2BE7-40FF-B8A4-8326A45BB9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04006E-10BC-4843-B4F0-917CAE9AA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066FF5-01A8-49BD-AABB-85E72993F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862F4B-84C3-4DA9-9632-DB4504CD4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2775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51689AF-AA93-4BE5-A75B-8B9AC3B6DB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B66FDC8-5DCF-4151-AA45-7A8DD9A07A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3FC35B1-8A1B-4AA1-8B8B-6BCB6B502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680808-4BF6-4402-850D-35007C653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2FBACC-8C35-4A08-83E4-A47346D3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0564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D29E0C-924D-4294-9546-C1B363F1B355}"/>
              </a:ext>
            </a:extLst>
          </p:cNvPr>
          <p:cNvSpPr/>
          <p:nvPr userDrawn="1"/>
        </p:nvSpPr>
        <p:spPr>
          <a:xfrm>
            <a:off x="0" y="0"/>
            <a:ext cx="12192000" cy="7019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66CC51-FB12-4A34-8277-0A668B7B3A10}"/>
              </a:ext>
            </a:extLst>
          </p:cNvPr>
          <p:cNvSpPr/>
          <p:nvPr userDrawn="1"/>
        </p:nvSpPr>
        <p:spPr>
          <a:xfrm>
            <a:off x="0" y="5544589"/>
            <a:ext cx="12192000" cy="13134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pic>
        <p:nvPicPr>
          <p:cNvPr id="10" name="Picture 2" descr="Resultado de imagen para cepal 70 aÃ±os logo">
            <a:extLst>
              <a:ext uri="{FF2B5EF4-FFF2-40B4-BE49-F238E27FC236}">
                <a16:creationId xmlns:a16="http://schemas.microsoft.com/office/drawing/2014/main" id="{CF9E5A11-06B1-4E00-96CE-97AB334C6E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09" y="5678199"/>
            <a:ext cx="2660073" cy="997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419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983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943EFE-4686-4A68-B661-4BB09F305A23}"/>
              </a:ext>
            </a:extLst>
          </p:cNvPr>
          <p:cNvSpPr/>
          <p:nvPr userDrawn="1"/>
        </p:nvSpPr>
        <p:spPr>
          <a:xfrm>
            <a:off x="0" y="6311900"/>
            <a:ext cx="12192000" cy="546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pic>
        <p:nvPicPr>
          <p:cNvPr id="10" name="Picture 2" descr="Resultado de imagen para cepal 70 aÃ±os logo">
            <a:extLst>
              <a:ext uri="{FF2B5EF4-FFF2-40B4-BE49-F238E27FC236}">
                <a16:creationId xmlns:a16="http://schemas.microsoft.com/office/drawing/2014/main" id="{1C5C8108-6B3F-4C1B-812C-40A6F00FD9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2" y="6320212"/>
            <a:ext cx="1447803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941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E1FE0B-E020-4813-97F1-880DB889131E}"/>
              </a:ext>
            </a:extLst>
          </p:cNvPr>
          <p:cNvSpPr/>
          <p:nvPr userDrawn="1"/>
        </p:nvSpPr>
        <p:spPr>
          <a:xfrm>
            <a:off x="0" y="6311900"/>
            <a:ext cx="12192000" cy="546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pic>
        <p:nvPicPr>
          <p:cNvPr id="8" name="Picture 2" descr="Resultado de imagen para cepal 70 aÃ±os logo">
            <a:extLst>
              <a:ext uri="{FF2B5EF4-FFF2-40B4-BE49-F238E27FC236}">
                <a16:creationId xmlns:a16="http://schemas.microsoft.com/office/drawing/2014/main" id="{76EE1DC5-4788-444C-B472-BE45852A7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2" y="6320212"/>
            <a:ext cx="1447803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120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6ED093-467C-42DB-9E5F-E1CED078D431}"/>
              </a:ext>
            </a:extLst>
          </p:cNvPr>
          <p:cNvSpPr/>
          <p:nvPr userDrawn="1"/>
        </p:nvSpPr>
        <p:spPr>
          <a:xfrm>
            <a:off x="0" y="6311900"/>
            <a:ext cx="12192000" cy="546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pic>
        <p:nvPicPr>
          <p:cNvPr id="9" name="Picture 2" descr="Resultado de imagen para cepal 70 aÃ±os logo">
            <a:extLst>
              <a:ext uri="{FF2B5EF4-FFF2-40B4-BE49-F238E27FC236}">
                <a16:creationId xmlns:a16="http://schemas.microsoft.com/office/drawing/2014/main" id="{B1919395-9CE3-49D6-93E3-036E6A3DD3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2" y="6320212"/>
            <a:ext cx="1447803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267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0C1399-CF0A-4CFF-B501-492A41F4EC92}"/>
              </a:ext>
            </a:extLst>
          </p:cNvPr>
          <p:cNvSpPr/>
          <p:nvPr userDrawn="1"/>
        </p:nvSpPr>
        <p:spPr>
          <a:xfrm>
            <a:off x="0" y="6311900"/>
            <a:ext cx="12192000" cy="546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pic>
        <p:nvPicPr>
          <p:cNvPr id="11" name="Picture 2" descr="Resultado de imagen para cepal 70 aÃ±os logo">
            <a:extLst>
              <a:ext uri="{FF2B5EF4-FFF2-40B4-BE49-F238E27FC236}">
                <a16:creationId xmlns:a16="http://schemas.microsoft.com/office/drawing/2014/main" id="{F584AED6-C700-4423-94C0-63B106394D1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2" y="6320212"/>
            <a:ext cx="1447803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525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489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DD5381-63A4-4368-A58D-9E48A080842F}"/>
              </a:ext>
            </a:extLst>
          </p:cNvPr>
          <p:cNvSpPr/>
          <p:nvPr userDrawn="1"/>
        </p:nvSpPr>
        <p:spPr>
          <a:xfrm>
            <a:off x="0" y="6311900"/>
            <a:ext cx="12192000" cy="546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pic>
        <p:nvPicPr>
          <p:cNvPr id="7" name="Picture 2" descr="Resultado de imagen para cepal 70 aÃ±os logo">
            <a:extLst>
              <a:ext uri="{FF2B5EF4-FFF2-40B4-BE49-F238E27FC236}">
                <a16:creationId xmlns:a16="http://schemas.microsoft.com/office/drawing/2014/main" id="{91C8CE09-8EC8-48AD-AE3E-CB769963E0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2" y="6320212"/>
            <a:ext cx="1447803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2353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6CAB6E-0E44-40C7-A46D-AB12E8EB43EC}"/>
              </a:ext>
            </a:extLst>
          </p:cNvPr>
          <p:cNvSpPr/>
          <p:nvPr userDrawn="1"/>
        </p:nvSpPr>
        <p:spPr>
          <a:xfrm>
            <a:off x="0" y="6311900"/>
            <a:ext cx="12192000" cy="546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pic>
        <p:nvPicPr>
          <p:cNvPr id="6" name="Picture 2" descr="Resultado de imagen para cepal 70 aÃ±os logo">
            <a:extLst>
              <a:ext uri="{FF2B5EF4-FFF2-40B4-BE49-F238E27FC236}">
                <a16:creationId xmlns:a16="http://schemas.microsoft.com/office/drawing/2014/main" id="{860D44C5-4199-48A8-BB82-0BBAAEA263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2" y="6320212"/>
            <a:ext cx="1447803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3540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79618-115D-4945-8CBD-F81A02AEB2AB}"/>
              </a:ext>
            </a:extLst>
          </p:cNvPr>
          <p:cNvSpPr/>
          <p:nvPr userDrawn="1"/>
        </p:nvSpPr>
        <p:spPr>
          <a:xfrm>
            <a:off x="0" y="6311900"/>
            <a:ext cx="12192000" cy="546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pic>
        <p:nvPicPr>
          <p:cNvPr id="9" name="Picture 2" descr="Resultado de imagen para cepal 70 aÃ±os logo">
            <a:extLst>
              <a:ext uri="{FF2B5EF4-FFF2-40B4-BE49-F238E27FC236}">
                <a16:creationId xmlns:a16="http://schemas.microsoft.com/office/drawing/2014/main" id="{02557D30-B17E-4886-81C2-6E18AF27D2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2" y="6320212"/>
            <a:ext cx="1447803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907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FBC8EE-7B2A-459E-A756-A6E655CD7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C863A9-C6FC-4449-92E9-B103B7AF5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3FE94F-5345-4397-8519-2EE7EEE52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4EA763A-F6E2-4BC2-9318-50F880DF6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40D0488-6B7A-40C0-ABEC-374A2B90C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61968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60B214-9B06-4759-9444-0092DE151B87}"/>
              </a:ext>
            </a:extLst>
          </p:cNvPr>
          <p:cNvSpPr/>
          <p:nvPr userDrawn="1"/>
        </p:nvSpPr>
        <p:spPr>
          <a:xfrm>
            <a:off x="0" y="6311900"/>
            <a:ext cx="12192000" cy="546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pic>
        <p:nvPicPr>
          <p:cNvPr id="9" name="Picture 2" descr="Resultado de imagen para cepal 70 aÃ±os logo">
            <a:extLst>
              <a:ext uri="{FF2B5EF4-FFF2-40B4-BE49-F238E27FC236}">
                <a16:creationId xmlns:a16="http://schemas.microsoft.com/office/drawing/2014/main" id="{405B3148-3EDA-4907-9992-7146A9AA67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2" y="6320212"/>
            <a:ext cx="1447803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7288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33D19D-5BBB-4012-B8B6-13993BB7C96B}"/>
              </a:ext>
            </a:extLst>
          </p:cNvPr>
          <p:cNvSpPr/>
          <p:nvPr userDrawn="1"/>
        </p:nvSpPr>
        <p:spPr>
          <a:xfrm>
            <a:off x="0" y="6311900"/>
            <a:ext cx="12192000" cy="546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pic>
        <p:nvPicPr>
          <p:cNvPr id="8" name="Picture 2" descr="Resultado de imagen para cepal 70 aÃ±os logo">
            <a:extLst>
              <a:ext uri="{FF2B5EF4-FFF2-40B4-BE49-F238E27FC236}">
                <a16:creationId xmlns:a16="http://schemas.microsoft.com/office/drawing/2014/main" id="{B70E8428-3C40-41B3-A86A-45F4E8D54B9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2" y="6320212"/>
            <a:ext cx="1447803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1673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9E603C-ADC3-40AE-AA90-300C345D1B35}"/>
              </a:ext>
            </a:extLst>
          </p:cNvPr>
          <p:cNvSpPr/>
          <p:nvPr userDrawn="1"/>
        </p:nvSpPr>
        <p:spPr>
          <a:xfrm>
            <a:off x="0" y="6311900"/>
            <a:ext cx="12192000" cy="546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pic>
        <p:nvPicPr>
          <p:cNvPr id="8" name="Picture 2" descr="Resultado de imagen para cepal 70 aÃ±os logo">
            <a:extLst>
              <a:ext uri="{FF2B5EF4-FFF2-40B4-BE49-F238E27FC236}">
                <a16:creationId xmlns:a16="http://schemas.microsoft.com/office/drawing/2014/main" id="{FF78FFDB-9041-4AB7-9F01-6CD6AE4D9E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2" y="6320212"/>
            <a:ext cx="1447803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86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8AD715-03CF-4B36-9B4D-F9F2F0EE7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2930AF9-4C1B-4637-9F38-CD87E9F57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8C2F9C6-42F5-4294-880E-2D9D2778C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5FD851-904C-490F-804B-552F795A9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7CC615-2087-45FA-A0F6-D6042921F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6039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1C1E44-329E-4D01-B3AD-05A23DD2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B2C37A-579F-4EB7-A926-E370022371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755BFF-D5CA-480A-BB6C-8CA23E1AD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3537B4A-4B07-4D51-95BF-E5973E351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74499AB-C4A6-4F1F-8B3D-2025633B4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E550B03-4BBC-4778-A275-FDEE1933D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53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1D73DB-787D-43F0-836F-EE6F0830D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A9F3FC5-4CC2-4573-A3D0-EC7958591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15CDEC-7305-4100-9E47-E90C4D2B7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40EE90C-F95C-4726-8587-63C6BDAEF2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91F9C50-A20F-4D73-8AF4-66784D32A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F9FEF11-AD52-460C-93A3-450321799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7D64973-1AB7-44A4-AEFC-7F5DFCC4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E394031-CD25-4CFA-A97A-CF1C5EE1C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447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E8A6F5-EAE2-40AB-ADA8-56501004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DBE55A4-BF1C-4919-97CE-4C7A0E0D7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B890960-5620-4F0C-AB59-D989189D5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975B185-EF69-4DD1-AA57-A5527915F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9258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69C9B32-CFC8-4B85-9932-58F0CD8A3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2FE327F-5F25-4CEC-9B18-5649C0CE7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C994DE8-FB7C-4F31-A1FB-A8C82937F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308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68F087-8125-4060-8E51-81F5285E2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A86F9C-49C1-44FD-AE21-014296831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E35221A-CFC7-4B43-8A54-69E78D08F0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A9BFA6E-D78E-4D4D-BE47-2844B6435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B504A65-0022-4A5B-BA69-F8BE72034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9E12AE-E450-4A1E-8A02-F665D6D06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3561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6B7FFE-8E4E-4C10-A521-7145AD1FF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46CD24B-6F20-4E5F-9DF4-2A0F21C873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6D91B3-3D8F-4B1B-9F30-4C85E941B0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BB71484-42CC-4796-8841-32A787661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026E075-3DAB-42E7-AF53-EB072CCC3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806EC3B-983C-4B2D-BF9C-DCFB4EBFB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8636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729AD99-4AB7-4B4F-B867-2874D764F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1ACAB21-6E8C-46B6-9141-739D0F2C4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715846-5471-4B46-81E6-BBA6DFAC9E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1F665-5D4E-482C-8B82-000493A9F162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AD017C-1960-4139-BE48-24A68D33BE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6111DE-3FDD-4871-A17E-51D95FB39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63717-A613-49A5-99C1-1742DBA9890B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813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E96F6-F358-4731-AB55-5A3A65D142FC}" type="datetimeFigureOut">
              <a:rPr lang="es-CL" smtClean="0"/>
              <a:t>24-03-2021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BA89D-F8A5-4D36-AF5F-A202843E772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862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Mauricio.Leon@un.or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palstat-prod.cepal.org/cepalstat/tabulador/ConsultaIntegrada.asp?idIndicador=1352&amp;idioma=e" TargetMode="External"/><Relationship Id="rId7" Type="http://schemas.openxmlformats.org/officeDocument/2006/relationships/hyperlink" Target="https://estadisticas.cepal.org/cepalstat/web_cepalstat/estadisticasIndicadores.asp?idioma=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cepalstat-prod.cepal.org/cepalstat/tabulador/ConsultaIntegrada.asp?idIndicador=1353&amp;idioma=e" TargetMode="External"/><Relationship Id="rId4" Type="http://schemas.openxmlformats.org/officeDocument/2006/relationships/hyperlink" Target="https://cepalstat-prod.cepal.org/cepalstat/tabulador/ConsultaIntegrada.asp?idIndicador=1351&amp;idioma=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uadroTexto 23">
            <a:extLst>
              <a:ext uri="{FF2B5EF4-FFF2-40B4-BE49-F238E27FC236}">
                <a16:creationId xmlns:a16="http://schemas.microsoft.com/office/drawing/2014/main" id="{3561A240-4196-4F35-979E-531D8419D039}"/>
              </a:ext>
            </a:extLst>
          </p:cNvPr>
          <p:cNvSpPr txBox="1"/>
          <p:nvPr/>
        </p:nvSpPr>
        <p:spPr>
          <a:xfrm>
            <a:off x="829807" y="2105561"/>
            <a:ext cx="105493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/>
            <a:r>
              <a:rPr lang="es-ES" sz="4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 de datos de precios de los combustibles en América Latina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C1F93E0-1CF2-4D62-B61C-20437960BE8B}"/>
              </a:ext>
            </a:extLst>
          </p:cNvPr>
          <p:cNvSpPr txBox="1"/>
          <p:nvPr/>
        </p:nvSpPr>
        <p:spPr>
          <a:xfrm>
            <a:off x="6081932" y="5899753"/>
            <a:ext cx="60705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Unidad de Recursos No Renovables (URNE) de la DRN, CEPAL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24 de marzo de 2021</a:t>
            </a:r>
            <a:endParaRPr kumimoji="0" lang="es-C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7D6366E-C4DE-4E80-B017-BED67E2DE978}"/>
              </a:ext>
            </a:extLst>
          </p:cNvPr>
          <p:cNvSpPr txBox="1"/>
          <p:nvPr/>
        </p:nvSpPr>
        <p:spPr>
          <a:xfrm>
            <a:off x="3926840" y="4592209"/>
            <a:ext cx="8239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Mauricio León, División de Recursos Naturales (DRN) - CEPAL</a:t>
            </a: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3069481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431553B6-4F03-4009-B3AF-34FE2356F666}"/>
              </a:ext>
            </a:extLst>
          </p:cNvPr>
          <p:cNvSpPr txBox="1">
            <a:spLocks/>
          </p:cNvSpPr>
          <p:nvPr/>
        </p:nvSpPr>
        <p:spPr>
          <a:xfrm>
            <a:off x="70337" y="21373"/>
            <a:ext cx="12065391" cy="9641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just" defTabSz="914400">
              <a:spcBef>
                <a:spcPct val="0"/>
              </a:spcBef>
              <a:buNone/>
              <a:defRPr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s-ES" sz="2400" b="1" dirty="0"/>
              <a:t>Alrededor del 50% del precio de los combustibles al consumidor final corresponde al precio de refinería, de 30% a 38% a impuestos y entre 14% y 15% a margen de comercialización</a:t>
            </a:r>
            <a:endParaRPr lang="es-CL" sz="2400" b="1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532A2BF-99E0-482F-8881-515113E1FAC1}"/>
              </a:ext>
            </a:extLst>
          </p:cNvPr>
          <p:cNvSpPr/>
          <p:nvPr/>
        </p:nvSpPr>
        <p:spPr>
          <a:xfrm>
            <a:off x="1897986" y="1022656"/>
            <a:ext cx="84049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600" b="1" dirty="0">
                <a:latin typeface="Calibri" panose="020F0502020204030204" pitchFamily="34" charset="0"/>
                <a:cs typeface="Calibri" panose="020F0502020204030204" pitchFamily="34" charset="0"/>
              </a:rPr>
              <a:t>América Latina (11 países):</a:t>
            </a:r>
            <a:r>
              <a:rPr lang="es-CL" sz="1600" dirty="0">
                <a:latin typeface="Calibri" panose="020F0502020204030204" pitchFamily="34" charset="0"/>
                <a:cs typeface="Calibri" panose="020F0502020204030204" pitchFamily="34" charset="0"/>
              </a:rPr>
              <a:t> Composición porcentual del precio final al consumidor</a:t>
            </a:r>
          </a:p>
          <a:p>
            <a:pPr algn="ctr"/>
            <a:r>
              <a:rPr lang="es-CL" sz="1600" dirty="0">
                <a:latin typeface="Calibri" panose="020F0502020204030204" pitchFamily="34" charset="0"/>
                <a:cs typeface="Calibri" panose="020F0502020204030204" pitchFamily="34" charset="0"/>
              </a:rPr>
              <a:t>(gasolinas y diésel)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7B42E0F6-E0E3-4B60-AD87-FE6DAE479F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4150669"/>
              </p:ext>
            </p:extLst>
          </p:nvPr>
        </p:nvGraphicFramePr>
        <p:xfrm>
          <a:off x="353378" y="1607431"/>
          <a:ext cx="11470114" cy="4705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47">
            <a:extLst>
              <a:ext uri="{FF2B5EF4-FFF2-40B4-BE49-F238E27FC236}">
                <a16:creationId xmlns:a16="http://schemas.microsoft.com/office/drawing/2014/main" id="{A0C4E78C-EA6B-4F7B-A08C-DB5F105A1102}"/>
              </a:ext>
            </a:extLst>
          </p:cNvPr>
          <p:cNvSpPr/>
          <p:nvPr/>
        </p:nvSpPr>
        <p:spPr>
          <a:xfrm>
            <a:off x="2764548" y="6359583"/>
            <a:ext cx="937117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Fuente: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Comisión Económica para América Latina y el Caribe (CEPAL), sobre la base estadística del CEPALSTAT: Bases de Datos y Publicaciones Estadísticas “Precios de los combustibles”.</a:t>
            </a:r>
            <a:endParaRPr lang="es-ES_tradnl" sz="11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705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431553B6-4F03-4009-B3AF-34FE2356F666}"/>
              </a:ext>
            </a:extLst>
          </p:cNvPr>
          <p:cNvSpPr txBox="1">
            <a:spLocks/>
          </p:cNvSpPr>
          <p:nvPr/>
        </p:nvSpPr>
        <p:spPr>
          <a:xfrm>
            <a:off x="70337" y="21374"/>
            <a:ext cx="12065391" cy="534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just" defTabSz="914400">
              <a:spcBef>
                <a:spcPct val="0"/>
              </a:spcBef>
              <a:buNone/>
              <a:defRPr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s-ES" sz="2400" b="1" dirty="0"/>
              <a:t>Chile: evolución del precio de la </a:t>
            </a:r>
            <a:r>
              <a:rPr lang="es-ES" sz="2400" b="1"/>
              <a:t>gasolina corriente, </a:t>
            </a:r>
            <a:r>
              <a:rPr lang="es-ES" sz="2400" b="1" dirty="0"/>
              <a:t>impuestos y márgenes</a:t>
            </a:r>
            <a:endParaRPr lang="es-CL" sz="2400" b="1" dirty="0"/>
          </a:p>
        </p:txBody>
      </p:sp>
      <p:sp>
        <p:nvSpPr>
          <p:cNvPr id="6" name="Rectangle 47">
            <a:extLst>
              <a:ext uri="{FF2B5EF4-FFF2-40B4-BE49-F238E27FC236}">
                <a16:creationId xmlns:a16="http://schemas.microsoft.com/office/drawing/2014/main" id="{A0C4E78C-EA6B-4F7B-A08C-DB5F105A1102}"/>
              </a:ext>
            </a:extLst>
          </p:cNvPr>
          <p:cNvSpPr/>
          <p:nvPr/>
        </p:nvSpPr>
        <p:spPr>
          <a:xfrm>
            <a:off x="2764548" y="6359583"/>
            <a:ext cx="937117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Fuente: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Comisión Económica para América Latina y el Caribe (CEPAL), sobre la base estadística del CEPALSTAT: Bases de Datos y Publicaciones Estadísticas “Precios de los combustibles”.</a:t>
            </a:r>
            <a:endParaRPr lang="es-ES_tradnl" sz="11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A0736DE3-D882-4DAA-8CF9-DCCEC879E005}"/>
              </a:ext>
            </a:extLst>
          </p:cNvPr>
          <p:cNvSpPr/>
          <p:nvPr/>
        </p:nvSpPr>
        <p:spPr>
          <a:xfrm>
            <a:off x="7532" y="6034946"/>
            <a:ext cx="12170399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Notas: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Para 2021, los datos van hasta el 12 de marzo y corresponden a simulaciones con base en la evolución de los precios internaciones de los derivados del petróleo (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Administration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“EIA”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). </a:t>
            </a:r>
            <a:endParaRPr lang="es-ES" sz="1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B778965-F95D-4868-B383-86B2B0AE3B9A}"/>
              </a:ext>
            </a:extLst>
          </p:cNvPr>
          <p:cNvSpPr/>
          <p:nvPr/>
        </p:nvSpPr>
        <p:spPr>
          <a:xfrm>
            <a:off x="1" y="713847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600" b="1" dirty="0">
                <a:latin typeface="Calibri" panose="020F0502020204030204" pitchFamily="34" charset="0"/>
                <a:cs typeface="Calibri" panose="020F0502020204030204" pitchFamily="34" charset="0"/>
              </a:rPr>
              <a:t>Chile:</a:t>
            </a:r>
            <a:r>
              <a:rPr lang="es-CL" sz="1600" dirty="0">
                <a:latin typeface="Calibri" panose="020F0502020204030204" pitchFamily="34" charset="0"/>
                <a:cs typeface="Calibri" panose="020F0502020204030204" pitchFamily="34" charset="0"/>
              </a:rPr>
              <a:t> p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recios de venta al público, precios ex refinería, impuestos y márgenes del la gasolina corriente, 2000-2021</a:t>
            </a:r>
          </a:p>
          <a:p>
            <a:pPr algn="ctr"/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1600" i="1" dirty="0">
                <a:latin typeface="Calibri" panose="020F0502020204030204" pitchFamily="34" charset="0"/>
                <a:cs typeface="Calibri" panose="020F0502020204030204" pitchFamily="34" charset="0"/>
              </a:rPr>
              <a:t>dólares por litro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s-C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52BD2FD4-6DF6-444B-930B-C61D185C50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9883384"/>
              </p:ext>
            </p:extLst>
          </p:nvPr>
        </p:nvGraphicFramePr>
        <p:xfrm>
          <a:off x="352926" y="1298623"/>
          <a:ext cx="11486148" cy="4594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6683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uadroTexto 25">
            <a:extLst>
              <a:ext uri="{FF2B5EF4-FFF2-40B4-BE49-F238E27FC236}">
                <a16:creationId xmlns:a16="http://schemas.microsoft.com/office/drawing/2014/main" id="{EA72E3B8-A33B-42FD-A8FF-35FE55359AAC}"/>
              </a:ext>
            </a:extLst>
          </p:cNvPr>
          <p:cNvSpPr txBox="1"/>
          <p:nvPr/>
        </p:nvSpPr>
        <p:spPr>
          <a:xfrm>
            <a:off x="22229" y="1748608"/>
            <a:ext cx="12147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Gracias por su atención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9BC1DF1-A49D-402D-A840-F152DF751F8E}"/>
              </a:ext>
            </a:extLst>
          </p:cNvPr>
          <p:cNvSpPr txBox="1"/>
          <p:nvPr/>
        </p:nvSpPr>
        <p:spPr>
          <a:xfrm>
            <a:off x="6081932" y="5801278"/>
            <a:ext cx="60705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Unidad de Recursos No Renovables (URNE) de la DRN, CEPAL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24 de marzo de 2021</a:t>
            </a:r>
            <a:endParaRPr kumimoji="0" lang="es-C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487F3F8B-A67B-4613-991B-43CD6D187613}"/>
              </a:ext>
            </a:extLst>
          </p:cNvPr>
          <p:cNvSpPr txBox="1">
            <a:spLocks/>
          </p:cNvSpPr>
          <p:nvPr/>
        </p:nvSpPr>
        <p:spPr>
          <a:xfrm>
            <a:off x="1" y="3443068"/>
            <a:ext cx="12192000" cy="21347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Es </a:t>
            </a:r>
            <a:r>
              <a:rPr lang="en-CA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bienvenido</a:t>
            </a:r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CA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visitar</a:t>
            </a:r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nuestra</a:t>
            </a:r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página</a:t>
            </a:r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 de Internet:</a:t>
            </a:r>
          </a:p>
          <a:p>
            <a:pPr fontAlgn="base"/>
            <a:r>
              <a:rPr lang="en-CA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https://www.cepal.org/es/eventos/actualizacion-la-base-datos-precios-combustibles-america-latina-cepalstat</a:t>
            </a:r>
            <a:r>
              <a:rPr lang="en-CA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fontAlgn="base"/>
            <a:endParaRPr lang="en-CA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CA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enviarnos</a:t>
            </a:r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 sus </a:t>
            </a:r>
            <a:r>
              <a:rPr lang="en-CA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consultas</a:t>
            </a:r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 a:</a:t>
            </a:r>
          </a:p>
          <a:p>
            <a:pPr fontAlgn="base"/>
            <a:r>
              <a:rPr lang="en-CA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mauricio.leon@cepal.org</a:t>
            </a:r>
            <a:r>
              <a:rPr lang="en-CA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5674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47">
            <a:extLst>
              <a:ext uri="{FF2B5EF4-FFF2-40B4-BE49-F238E27FC236}">
                <a16:creationId xmlns:a16="http://schemas.microsoft.com/office/drawing/2014/main" id="{D7D325EF-76EC-473F-B2B7-82E487B8B919}"/>
              </a:ext>
            </a:extLst>
          </p:cNvPr>
          <p:cNvSpPr/>
          <p:nvPr/>
        </p:nvSpPr>
        <p:spPr>
          <a:xfrm>
            <a:off x="2764548" y="6359583"/>
            <a:ext cx="937117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Fuente: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Comisión Económica para América Latina y el Caribe (CEPAL), sobre la base estadística del CEPALSTAT: Bases de Datos y Publicaciones Estadísticas “Precios de los combustibles”.</a:t>
            </a:r>
            <a:endParaRPr lang="es-ES_tradnl" sz="11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97DB0B-6261-4F97-866E-91EB0A810F57}"/>
              </a:ext>
            </a:extLst>
          </p:cNvPr>
          <p:cNvSpPr txBox="1">
            <a:spLocks/>
          </p:cNvSpPr>
          <p:nvPr/>
        </p:nvSpPr>
        <p:spPr>
          <a:xfrm>
            <a:off x="70337" y="27130"/>
            <a:ext cx="12065391" cy="6854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just" defTabSz="914400">
              <a:spcBef>
                <a:spcPct val="0"/>
              </a:spcBef>
              <a:buNone/>
              <a:defRPr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s-ES" sz="2600" b="1" dirty="0">
                <a:latin typeface="Calibri" panose="020F0502020204030204"/>
              </a:rPr>
              <a:t>Combustibles considerados, cobertura geográfica y temporal</a:t>
            </a:r>
            <a:endParaRPr lang="es-ES" sz="2600" b="1" dirty="0"/>
          </a:p>
        </p:txBody>
      </p:sp>
      <p:sp>
        <p:nvSpPr>
          <p:cNvPr id="7" name="Google Shape;469;p42">
            <a:extLst>
              <a:ext uri="{FF2B5EF4-FFF2-40B4-BE49-F238E27FC236}">
                <a16:creationId xmlns:a16="http://schemas.microsoft.com/office/drawing/2014/main" id="{5EA50378-0632-4DB7-B937-69C3B1611D9A}"/>
              </a:ext>
            </a:extLst>
          </p:cNvPr>
          <p:cNvSpPr txBox="1"/>
          <p:nvPr/>
        </p:nvSpPr>
        <p:spPr>
          <a:xfrm>
            <a:off x="259502" y="1417559"/>
            <a:ext cx="3113618" cy="470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prstClr val="black"/>
              </a:buClr>
              <a:buSzPts val="2200"/>
            </a:pPr>
            <a:r>
              <a:rPr lang="es-ES" sz="2200" b="1" dirty="0">
                <a:solidFill>
                  <a:prstClr val="black"/>
                </a:solidFill>
                <a:cs typeface="Calibri"/>
              </a:rPr>
              <a:t>Cobertura de países</a:t>
            </a:r>
            <a:r>
              <a:rPr lang="es-CL" sz="2200" b="1" dirty="0">
                <a:solidFill>
                  <a:prstClr val="black"/>
                </a:solidFill>
                <a:cs typeface="Calibri"/>
              </a:rPr>
              <a:t>:</a:t>
            </a:r>
            <a:endParaRPr kumimoji="0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469;p42">
            <a:extLst>
              <a:ext uri="{FF2B5EF4-FFF2-40B4-BE49-F238E27FC236}">
                <a16:creationId xmlns:a16="http://schemas.microsoft.com/office/drawing/2014/main" id="{FE31EFBB-96C2-44F0-916E-187123367568}"/>
              </a:ext>
            </a:extLst>
          </p:cNvPr>
          <p:cNvSpPr txBox="1"/>
          <p:nvPr/>
        </p:nvSpPr>
        <p:spPr>
          <a:xfrm>
            <a:off x="249342" y="3119841"/>
            <a:ext cx="10348838" cy="470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prstClr val="black"/>
              </a:buClr>
              <a:buSzPts val="2200"/>
            </a:pPr>
            <a:r>
              <a:rPr lang="es-ES" sz="2200" b="1" dirty="0">
                <a:solidFill>
                  <a:prstClr val="black"/>
                </a:solidFill>
                <a:cs typeface="Calibri"/>
              </a:rPr>
              <a:t>Serie</a:t>
            </a:r>
            <a:r>
              <a:rPr lang="es-CL" sz="2200" b="1" dirty="0">
                <a:solidFill>
                  <a:prstClr val="black"/>
                </a:solidFill>
                <a:cs typeface="Calibri"/>
              </a:rPr>
              <a:t>: </a:t>
            </a:r>
            <a:r>
              <a:rPr lang="es-CL" sz="2200" dirty="0">
                <a:solidFill>
                  <a:prstClr val="black"/>
                </a:solidFill>
                <a:cs typeface="Calibri"/>
              </a:rPr>
              <a:t>Datos promedios anuales para el período 2000-2020</a:t>
            </a:r>
            <a:endParaRPr kumimoji="0" sz="2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469;p42">
            <a:extLst>
              <a:ext uri="{FF2B5EF4-FFF2-40B4-BE49-F238E27FC236}">
                <a16:creationId xmlns:a16="http://schemas.microsoft.com/office/drawing/2014/main" id="{C3100760-5E29-4B67-9E4F-600C4897B59D}"/>
              </a:ext>
            </a:extLst>
          </p:cNvPr>
          <p:cNvSpPr txBox="1"/>
          <p:nvPr/>
        </p:nvSpPr>
        <p:spPr>
          <a:xfrm>
            <a:off x="259502" y="4246699"/>
            <a:ext cx="11886385" cy="2060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prstClr val="black"/>
              </a:buClr>
              <a:buSzPts val="2200"/>
            </a:pPr>
            <a:r>
              <a:rPr lang="es-ES" sz="2200" b="1" dirty="0">
                <a:solidFill>
                  <a:prstClr val="black"/>
                </a:solidFill>
                <a:cs typeface="Calibri"/>
              </a:rPr>
              <a:t>Tipos de combustibles</a:t>
            </a:r>
            <a:r>
              <a:rPr lang="es-CL" sz="2200" b="1" dirty="0">
                <a:solidFill>
                  <a:prstClr val="black"/>
                </a:solidFill>
                <a:cs typeface="Calibri"/>
              </a:rPr>
              <a:t>:  </a:t>
            </a:r>
            <a:r>
              <a:rPr lang="es-CL" sz="2200" dirty="0">
                <a:solidFill>
                  <a:prstClr val="black"/>
                </a:solidFill>
                <a:cs typeface="Calibri"/>
              </a:rPr>
              <a:t>Gasolina premium </a:t>
            </a:r>
          </a:p>
          <a:p>
            <a:pPr algn="just">
              <a:buClr>
                <a:prstClr val="black"/>
              </a:buClr>
              <a:buSzPts val="2200"/>
            </a:pPr>
            <a:r>
              <a:rPr lang="es-CL" sz="2200" dirty="0">
                <a:solidFill>
                  <a:prstClr val="black"/>
                </a:solidFill>
                <a:cs typeface="Calibri"/>
              </a:rPr>
              <a:t> 			 Gasolina regular</a:t>
            </a:r>
          </a:p>
          <a:p>
            <a:pPr algn="just">
              <a:buClr>
                <a:prstClr val="black"/>
              </a:buClr>
              <a:buSzPts val="2200"/>
            </a:pPr>
            <a:r>
              <a:rPr lang="es-CL" sz="2200" b="1" dirty="0">
                <a:solidFill>
                  <a:prstClr val="black"/>
                </a:solidFill>
                <a:cs typeface="Calibri"/>
              </a:rPr>
              <a:t>                                            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Fuel </a:t>
            </a:r>
            <a:r>
              <a:rPr lang="es-ES" sz="2200" dirty="0" err="1">
                <a:solidFill>
                  <a:prstClr val="black"/>
                </a:solidFill>
                <a:cs typeface="Calibri"/>
              </a:rPr>
              <a:t>oil</a:t>
            </a:r>
            <a:endParaRPr lang="es-CL" sz="2200" b="1" dirty="0">
              <a:solidFill>
                <a:prstClr val="black"/>
              </a:solidFill>
              <a:cs typeface="Calibri"/>
            </a:endParaRPr>
          </a:p>
          <a:p>
            <a:pPr algn="just">
              <a:buClr>
                <a:prstClr val="black"/>
              </a:buClr>
              <a:buSzPts val="2200"/>
            </a:pPr>
            <a:r>
              <a:rPr lang="es-CL" sz="2200" b="1" dirty="0">
                <a:solidFill>
                  <a:prstClr val="black"/>
                </a:solidFill>
                <a:cs typeface="Calibri"/>
              </a:rPr>
              <a:t>                                            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Diésel</a:t>
            </a:r>
          </a:p>
          <a:p>
            <a:pPr algn="just">
              <a:buClr>
                <a:prstClr val="black"/>
              </a:buClr>
              <a:buSzPts val="2200"/>
            </a:pPr>
            <a:r>
              <a:rPr lang="es-ES" sz="2200" dirty="0">
                <a:solidFill>
                  <a:prstClr val="black"/>
                </a:solidFill>
                <a:cs typeface="Calibri"/>
              </a:rPr>
              <a:t>                                            Kerosene </a:t>
            </a:r>
          </a:p>
          <a:p>
            <a:pPr algn="just">
              <a:buClr>
                <a:prstClr val="black"/>
              </a:buClr>
              <a:buSzPts val="2200"/>
            </a:pPr>
            <a:r>
              <a:rPr lang="es-ES" sz="2200" dirty="0">
                <a:solidFill>
                  <a:prstClr val="black"/>
                </a:solidFill>
                <a:cs typeface="Calibri"/>
              </a:rPr>
              <a:t>                                            GLP</a:t>
            </a:r>
            <a:endParaRPr kumimoji="0" sz="2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469;p42">
            <a:extLst>
              <a:ext uri="{FF2B5EF4-FFF2-40B4-BE49-F238E27FC236}">
                <a16:creationId xmlns:a16="http://schemas.microsoft.com/office/drawing/2014/main" id="{6860AFA0-935E-4275-9B9A-06A37D5227BE}"/>
              </a:ext>
            </a:extLst>
          </p:cNvPr>
          <p:cNvSpPr txBox="1"/>
          <p:nvPr/>
        </p:nvSpPr>
        <p:spPr>
          <a:xfrm>
            <a:off x="2777853" y="2024370"/>
            <a:ext cx="1334829" cy="35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prstClr val="black"/>
              </a:buClr>
              <a:buSzPts val="2200"/>
            </a:pPr>
            <a:r>
              <a:rPr lang="es-CL" sz="1400" dirty="0">
                <a:solidFill>
                  <a:prstClr val="black"/>
                </a:solidFill>
                <a:cs typeface="Calibri"/>
              </a:rPr>
              <a:t>Argentina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921833DA-5C81-4A32-998E-3620417B9910}"/>
              </a:ext>
            </a:extLst>
          </p:cNvPr>
          <p:cNvGrpSpPr/>
          <p:nvPr/>
        </p:nvGrpSpPr>
        <p:grpSpPr>
          <a:xfrm>
            <a:off x="2937268" y="1037689"/>
            <a:ext cx="9173452" cy="963831"/>
            <a:chOff x="2805188" y="804009"/>
            <a:chExt cx="8126972" cy="817641"/>
          </a:xfrm>
        </p:grpSpPr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5BFFB35B-7D3D-44BB-800E-1C11E05AA0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7917" t="57551" r="53649" b="38144"/>
            <a:stretch/>
          </p:blipFill>
          <p:spPr>
            <a:xfrm>
              <a:off x="8544560" y="936211"/>
              <a:ext cx="2387600" cy="685439"/>
            </a:xfrm>
            <a:prstGeom prst="rect">
              <a:avLst/>
            </a:prstGeom>
          </p:spPr>
        </p:pic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92C8A376-1D19-47C4-9C35-506348C531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7917" t="52000" r="41416" b="42865"/>
            <a:stretch/>
          </p:blipFill>
          <p:spPr>
            <a:xfrm>
              <a:off x="2805188" y="804009"/>
              <a:ext cx="5851132" cy="817641"/>
            </a:xfrm>
            <a:prstGeom prst="rect">
              <a:avLst/>
            </a:prstGeom>
          </p:spPr>
        </p:pic>
      </p:grpSp>
      <p:sp>
        <p:nvSpPr>
          <p:cNvPr id="26" name="Google Shape;469;p42">
            <a:extLst>
              <a:ext uri="{FF2B5EF4-FFF2-40B4-BE49-F238E27FC236}">
                <a16:creationId xmlns:a16="http://schemas.microsoft.com/office/drawing/2014/main" id="{98DFB032-165B-4607-8A44-0AA090210B92}"/>
              </a:ext>
            </a:extLst>
          </p:cNvPr>
          <p:cNvSpPr txBox="1"/>
          <p:nvPr/>
        </p:nvSpPr>
        <p:spPr>
          <a:xfrm>
            <a:off x="3580493" y="2030493"/>
            <a:ext cx="1334829" cy="35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prstClr val="black"/>
              </a:buClr>
              <a:buSzPts val="2200"/>
            </a:pPr>
            <a:r>
              <a:rPr lang="es-CL" sz="1400" dirty="0">
                <a:solidFill>
                  <a:prstClr val="black"/>
                </a:solidFill>
                <a:cs typeface="Calibri"/>
              </a:rPr>
              <a:t>Bolivia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469;p42">
            <a:extLst>
              <a:ext uri="{FF2B5EF4-FFF2-40B4-BE49-F238E27FC236}">
                <a16:creationId xmlns:a16="http://schemas.microsoft.com/office/drawing/2014/main" id="{151A671A-1446-49DE-A53D-DCFBE45C75A4}"/>
              </a:ext>
            </a:extLst>
          </p:cNvPr>
          <p:cNvSpPr txBox="1"/>
          <p:nvPr/>
        </p:nvSpPr>
        <p:spPr>
          <a:xfrm>
            <a:off x="4393293" y="2030493"/>
            <a:ext cx="1334829" cy="35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prstClr val="black"/>
              </a:buClr>
              <a:buSzPts val="2200"/>
            </a:pPr>
            <a:r>
              <a:rPr lang="es-CL" sz="1400" dirty="0">
                <a:solidFill>
                  <a:prstClr val="black"/>
                </a:solidFill>
                <a:cs typeface="Calibri"/>
              </a:rPr>
              <a:t>Brasil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469;p42">
            <a:extLst>
              <a:ext uri="{FF2B5EF4-FFF2-40B4-BE49-F238E27FC236}">
                <a16:creationId xmlns:a16="http://schemas.microsoft.com/office/drawing/2014/main" id="{39C599FD-B37A-4E4F-BB76-1A48D003A872}"/>
              </a:ext>
            </a:extLst>
          </p:cNvPr>
          <p:cNvSpPr txBox="1"/>
          <p:nvPr/>
        </p:nvSpPr>
        <p:spPr>
          <a:xfrm>
            <a:off x="5226413" y="2030493"/>
            <a:ext cx="1334829" cy="35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prstClr val="black"/>
              </a:buClr>
              <a:buSzPts val="2200"/>
            </a:pPr>
            <a:r>
              <a:rPr lang="es-CL" sz="1400" dirty="0">
                <a:solidFill>
                  <a:prstClr val="black"/>
                </a:solidFill>
                <a:cs typeface="Calibri"/>
              </a:rPr>
              <a:t>Chile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469;p42">
            <a:extLst>
              <a:ext uri="{FF2B5EF4-FFF2-40B4-BE49-F238E27FC236}">
                <a16:creationId xmlns:a16="http://schemas.microsoft.com/office/drawing/2014/main" id="{A410B643-8306-4BCC-A981-C52479DF3BD5}"/>
              </a:ext>
            </a:extLst>
          </p:cNvPr>
          <p:cNvSpPr txBox="1"/>
          <p:nvPr/>
        </p:nvSpPr>
        <p:spPr>
          <a:xfrm>
            <a:off x="6069693" y="2030493"/>
            <a:ext cx="1334829" cy="35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prstClr val="black"/>
              </a:buClr>
              <a:buSzPts val="2200"/>
            </a:pPr>
            <a:r>
              <a:rPr lang="es-CL" sz="1400" dirty="0">
                <a:solidFill>
                  <a:prstClr val="black"/>
                </a:solidFill>
                <a:cs typeface="Calibri"/>
              </a:rPr>
              <a:t>Colombia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469;p42">
            <a:extLst>
              <a:ext uri="{FF2B5EF4-FFF2-40B4-BE49-F238E27FC236}">
                <a16:creationId xmlns:a16="http://schemas.microsoft.com/office/drawing/2014/main" id="{839C4B77-661E-4238-B672-3DB1EC80300A}"/>
              </a:ext>
            </a:extLst>
          </p:cNvPr>
          <p:cNvSpPr txBox="1"/>
          <p:nvPr/>
        </p:nvSpPr>
        <p:spPr>
          <a:xfrm>
            <a:off x="6884322" y="2026710"/>
            <a:ext cx="1334829" cy="35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prstClr val="black"/>
              </a:buClr>
              <a:buSzPts val="2200"/>
            </a:pPr>
            <a:r>
              <a:rPr lang="es-CL" sz="1400" dirty="0">
                <a:solidFill>
                  <a:prstClr val="black"/>
                </a:solidFill>
                <a:cs typeface="Calibri"/>
              </a:rPr>
              <a:t>Ecuador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469;p42">
            <a:extLst>
              <a:ext uri="{FF2B5EF4-FFF2-40B4-BE49-F238E27FC236}">
                <a16:creationId xmlns:a16="http://schemas.microsoft.com/office/drawing/2014/main" id="{0608D213-FFE8-43CE-AC07-4D432F219A16}"/>
              </a:ext>
            </a:extLst>
          </p:cNvPr>
          <p:cNvSpPr txBox="1"/>
          <p:nvPr/>
        </p:nvSpPr>
        <p:spPr>
          <a:xfrm>
            <a:off x="7656482" y="2026710"/>
            <a:ext cx="1334829" cy="35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prstClr val="black"/>
              </a:buClr>
              <a:buSzPts val="2200"/>
            </a:pPr>
            <a:r>
              <a:rPr lang="es-CL" sz="1400" dirty="0">
                <a:solidFill>
                  <a:prstClr val="black"/>
                </a:solidFill>
                <a:cs typeface="Calibri"/>
              </a:rPr>
              <a:t>México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469;p42">
            <a:extLst>
              <a:ext uri="{FF2B5EF4-FFF2-40B4-BE49-F238E27FC236}">
                <a16:creationId xmlns:a16="http://schemas.microsoft.com/office/drawing/2014/main" id="{5DD5B0E6-DC66-400F-B465-B2663F09EB3A}"/>
              </a:ext>
            </a:extLst>
          </p:cNvPr>
          <p:cNvSpPr txBox="1"/>
          <p:nvPr/>
        </p:nvSpPr>
        <p:spPr>
          <a:xfrm>
            <a:off x="8479442" y="2026710"/>
            <a:ext cx="1334829" cy="35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prstClr val="black"/>
              </a:buClr>
              <a:buSzPts val="2200"/>
            </a:pPr>
            <a:r>
              <a:rPr lang="es-CL" sz="1400" dirty="0">
                <a:solidFill>
                  <a:prstClr val="black"/>
                </a:solidFill>
                <a:cs typeface="Calibri"/>
              </a:rPr>
              <a:t>Paraguay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469;p42">
            <a:extLst>
              <a:ext uri="{FF2B5EF4-FFF2-40B4-BE49-F238E27FC236}">
                <a16:creationId xmlns:a16="http://schemas.microsoft.com/office/drawing/2014/main" id="{AA4F2761-55A4-4BE9-935E-4BE4E95264BD}"/>
              </a:ext>
            </a:extLst>
          </p:cNvPr>
          <p:cNvSpPr txBox="1"/>
          <p:nvPr/>
        </p:nvSpPr>
        <p:spPr>
          <a:xfrm>
            <a:off x="9263351" y="2026710"/>
            <a:ext cx="1334829" cy="35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prstClr val="black"/>
              </a:buClr>
              <a:buSzPts val="2200"/>
            </a:pPr>
            <a:r>
              <a:rPr lang="es-CL" sz="1400" dirty="0">
                <a:solidFill>
                  <a:prstClr val="black"/>
                </a:solidFill>
                <a:cs typeface="Calibri"/>
              </a:rPr>
              <a:t>Perú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469;p42">
            <a:extLst>
              <a:ext uri="{FF2B5EF4-FFF2-40B4-BE49-F238E27FC236}">
                <a16:creationId xmlns:a16="http://schemas.microsoft.com/office/drawing/2014/main" id="{9E6ADBD1-6438-4F35-AB11-FB4FB79E0A5D}"/>
              </a:ext>
            </a:extLst>
          </p:cNvPr>
          <p:cNvSpPr txBox="1"/>
          <p:nvPr/>
        </p:nvSpPr>
        <p:spPr>
          <a:xfrm>
            <a:off x="10106631" y="2026710"/>
            <a:ext cx="1334829" cy="35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prstClr val="black"/>
              </a:buClr>
              <a:buSzPts val="2200"/>
            </a:pPr>
            <a:r>
              <a:rPr lang="es-CL" sz="1400" dirty="0">
                <a:solidFill>
                  <a:prstClr val="black"/>
                </a:solidFill>
                <a:cs typeface="Calibri"/>
              </a:rPr>
              <a:t>Uruguay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469;p42">
            <a:extLst>
              <a:ext uri="{FF2B5EF4-FFF2-40B4-BE49-F238E27FC236}">
                <a16:creationId xmlns:a16="http://schemas.microsoft.com/office/drawing/2014/main" id="{619E8A48-A081-47EE-8A98-6FA4EF7D8EB9}"/>
              </a:ext>
            </a:extLst>
          </p:cNvPr>
          <p:cNvSpPr txBox="1"/>
          <p:nvPr/>
        </p:nvSpPr>
        <p:spPr>
          <a:xfrm>
            <a:off x="10909271" y="2026710"/>
            <a:ext cx="1334829" cy="353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prstClr val="black"/>
              </a:buClr>
              <a:buSzPts val="2200"/>
            </a:pPr>
            <a:r>
              <a:rPr lang="es-CL" sz="1400" dirty="0">
                <a:solidFill>
                  <a:prstClr val="black"/>
                </a:solidFill>
                <a:cs typeface="Calibri"/>
              </a:rPr>
              <a:t>Venezuela</a:t>
            </a:r>
            <a:endParaRPr kumimoji="0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1454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47">
            <a:extLst>
              <a:ext uri="{FF2B5EF4-FFF2-40B4-BE49-F238E27FC236}">
                <a16:creationId xmlns:a16="http://schemas.microsoft.com/office/drawing/2014/main" id="{D7D325EF-76EC-473F-B2B7-82E487B8B919}"/>
              </a:ext>
            </a:extLst>
          </p:cNvPr>
          <p:cNvSpPr/>
          <p:nvPr/>
        </p:nvSpPr>
        <p:spPr>
          <a:xfrm>
            <a:off x="2764549" y="6359583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Fuente: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Comisión Económica para América Latina y el Caribe (CEPAL), con base en Altomonte, H. y J.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Rogat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(2004) “</a:t>
            </a:r>
            <a:r>
              <a:rPr lang="es-ES" sz="1100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Política de precios de combustibles en América del Sur y México: implicancias económicas y ambientales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”. (LC/L. 2171-P), Naciones Unidas, Santiago de Chile.</a:t>
            </a:r>
            <a:endParaRPr lang="es-ES_tradnl" sz="11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31553B6-4F03-4009-B3AF-34FE2356F666}"/>
              </a:ext>
            </a:extLst>
          </p:cNvPr>
          <p:cNvSpPr txBox="1">
            <a:spLocks/>
          </p:cNvSpPr>
          <p:nvPr/>
        </p:nvSpPr>
        <p:spPr>
          <a:xfrm>
            <a:off x="70337" y="27130"/>
            <a:ext cx="12065391" cy="6854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just" defTabSz="914400">
              <a:spcBef>
                <a:spcPct val="0"/>
              </a:spcBef>
              <a:buNone/>
              <a:defRPr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s-ES" sz="2600" b="1" dirty="0"/>
              <a:t>Estructura de formación de los precios de los combustibles</a:t>
            </a:r>
          </a:p>
        </p:txBody>
      </p:sp>
      <p:sp>
        <p:nvSpPr>
          <p:cNvPr id="12" name="Google Shape;469;p42">
            <a:extLst>
              <a:ext uri="{FF2B5EF4-FFF2-40B4-BE49-F238E27FC236}">
                <a16:creationId xmlns:a16="http://schemas.microsoft.com/office/drawing/2014/main" id="{4F8BBD47-B2C4-4EA8-BEFC-99D7107124BC}"/>
              </a:ext>
            </a:extLst>
          </p:cNvPr>
          <p:cNvSpPr txBox="1"/>
          <p:nvPr/>
        </p:nvSpPr>
        <p:spPr>
          <a:xfrm>
            <a:off x="132894" y="976729"/>
            <a:ext cx="11937186" cy="4590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57200" algn="just">
              <a:buClr>
                <a:prstClr val="black"/>
              </a:buClr>
              <a:buSzPts val="2200"/>
              <a:buFont typeface="Noto Sans Symbols"/>
              <a:buChar char="❑"/>
            </a:pPr>
            <a:r>
              <a:rPr lang="es-ES" sz="2400" dirty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Formación de precios de la fase posterior al proceso de producción (</a:t>
            </a:r>
            <a:r>
              <a:rPr lang="es-ES" sz="2400" i="1" dirty="0" err="1">
                <a:solidFill>
                  <a:prstClr val="black"/>
                </a:solidFill>
                <a:ea typeface="Calibri"/>
                <a:cs typeface="Calibri"/>
                <a:sym typeface="Calibri"/>
              </a:rPr>
              <a:t>downstream</a:t>
            </a:r>
            <a:r>
              <a:rPr lang="es-ES" sz="2400" dirty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): </a:t>
            </a:r>
          </a:p>
          <a:p>
            <a:pPr lvl="0" algn="just">
              <a:buClr>
                <a:prstClr val="black"/>
              </a:buClr>
              <a:buSzPts val="2200"/>
            </a:pPr>
            <a:endParaRPr lang="es-ES" sz="2200" dirty="0">
              <a:solidFill>
                <a:prstClr val="black"/>
              </a:solidFill>
              <a:cs typeface="Calibri"/>
              <a:sym typeface="Calibri"/>
            </a:endParaRPr>
          </a:p>
          <a:p>
            <a:pPr algn="ctr">
              <a:buClr>
                <a:prstClr val="black"/>
              </a:buClr>
              <a:buSzPts val="2200"/>
            </a:pPr>
            <a:endParaRPr lang="es-ES_tradnl" sz="2400" b="1" dirty="0">
              <a:solidFill>
                <a:prstClr val="black"/>
              </a:solidFill>
              <a:cs typeface="Calibri"/>
            </a:endParaRPr>
          </a:p>
          <a:p>
            <a:pPr algn="ctr">
              <a:buClr>
                <a:prstClr val="black"/>
              </a:buClr>
              <a:buSzPts val="2200"/>
            </a:pPr>
            <a:r>
              <a:rPr lang="es-ES_tradnl" sz="2400" b="1" dirty="0">
                <a:solidFill>
                  <a:prstClr val="black"/>
                </a:solidFill>
                <a:cs typeface="Calibri"/>
              </a:rPr>
              <a:t>Precio final al </a:t>
            </a:r>
            <a:r>
              <a:rPr lang="es-ES_tradnl" sz="2400" b="1" dirty="0" err="1">
                <a:solidFill>
                  <a:prstClr val="black"/>
                </a:solidFill>
                <a:cs typeface="Calibri"/>
              </a:rPr>
              <a:t>consumidor</a:t>
            </a:r>
            <a:r>
              <a:rPr lang="es-ES_tradnl" sz="2400" b="1" baseline="-25000" dirty="0" err="1">
                <a:solidFill>
                  <a:prstClr val="black"/>
                </a:solidFill>
                <a:cs typeface="Calibri"/>
              </a:rPr>
              <a:t>t</a:t>
            </a:r>
            <a:r>
              <a:rPr lang="es-ES_tradnl" sz="2400" b="1" dirty="0">
                <a:solidFill>
                  <a:prstClr val="black"/>
                </a:solidFill>
                <a:cs typeface="Calibri"/>
              </a:rPr>
              <a:t> = precio </a:t>
            </a:r>
            <a:r>
              <a:rPr lang="es-ES_tradnl" sz="2400" b="1" dirty="0" err="1">
                <a:solidFill>
                  <a:prstClr val="black"/>
                </a:solidFill>
                <a:cs typeface="Calibri"/>
              </a:rPr>
              <a:t>ex-refinería</a:t>
            </a:r>
            <a:r>
              <a:rPr lang="es-ES_tradnl" sz="2400" b="1" baseline="-25000" dirty="0" err="1">
                <a:solidFill>
                  <a:prstClr val="black"/>
                </a:solidFill>
                <a:cs typeface="Calibri"/>
              </a:rPr>
              <a:t>t</a:t>
            </a:r>
            <a:r>
              <a:rPr lang="es-ES_tradnl" sz="2400" b="1" dirty="0">
                <a:solidFill>
                  <a:prstClr val="black"/>
                </a:solidFill>
                <a:cs typeface="Calibri"/>
              </a:rPr>
              <a:t> + </a:t>
            </a:r>
            <a:r>
              <a:rPr lang="es-ES_tradnl" sz="2400" b="1" dirty="0" err="1">
                <a:solidFill>
                  <a:prstClr val="black"/>
                </a:solidFill>
                <a:cs typeface="Calibri"/>
              </a:rPr>
              <a:t>impuestos</a:t>
            </a:r>
            <a:r>
              <a:rPr lang="es-ES_tradnl" sz="2400" b="1" baseline="-25000" dirty="0" err="1">
                <a:solidFill>
                  <a:prstClr val="black"/>
                </a:solidFill>
                <a:cs typeface="Calibri"/>
              </a:rPr>
              <a:t>t</a:t>
            </a:r>
            <a:r>
              <a:rPr lang="es-ES_tradnl" sz="2400" b="1" baseline="-25000" dirty="0">
                <a:solidFill>
                  <a:prstClr val="black"/>
                </a:solidFill>
                <a:cs typeface="Calibri"/>
              </a:rPr>
              <a:t> </a:t>
            </a:r>
            <a:r>
              <a:rPr lang="es-ES_tradnl" sz="2400" b="1" dirty="0">
                <a:solidFill>
                  <a:prstClr val="black"/>
                </a:solidFill>
                <a:cs typeface="Calibri"/>
              </a:rPr>
              <a:t>+ </a:t>
            </a:r>
            <a:r>
              <a:rPr lang="es-ES_tradnl" sz="2400" b="1" dirty="0" err="1">
                <a:solidFill>
                  <a:prstClr val="black"/>
                </a:solidFill>
                <a:cs typeface="Calibri"/>
              </a:rPr>
              <a:t>margen</a:t>
            </a:r>
            <a:r>
              <a:rPr lang="es-ES_tradnl" sz="2400" b="1" baseline="-25000" dirty="0" err="1">
                <a:solidFill>
                  <a:prstClr val="black"/>
                </a:solidFill>
                <a:cs typeface="Calibri"/>
              </a:rPr>
              <a:t>t</a:t>
            </a:r>
            <a:r>
              <a:rPr lang="es-ES_tradnl" sz="2400" b="1" dirty="0">
                <a:solidFill>
                  <a:prstClr val="black"/>
                </a:solidFill>
                <a:cs typeface="Calibri"/>
              </a:rPr>
              <a:t> </a:t>
            </a:r>
          </a:p>
          <a:p>
            <a:pPr algn="just">
              <a:buClr>
                <a:prstClr val="black"/>
              </a:buClr>
              <a:buSzPts val="2200"/>
            </a:pPr>
            <a:endParaRPr lang="es-ES_tradnl" sz="2600" dirty="0">
              <a:solidFill>
                <a:prstClr val="black"/>
              </a:solidFill>
              <a:cs typeface="Calibri"/>
            </a:endParaRPr>
          </a:p>
          <a:p>
            <a:pPr algn="just">
              <a:buClr>
                <a:prstClr val="black"/>
              </a:buClr>
              <a:buSzPts val="2200"/>
            </a:pPr>
            <a:endParaRPr lang="es-ES" sz="2200" b="1" dirty="0">
              <a:solidFill>
                <a:prstClr val="black"/>
              </a:solidFill>
              <a:cs typeface="Calibri"/>
            </a:endParaRPr>
          </a:p>
          <a:p>
            <a:pPr algn="just">
              <a:buClr>
                <a:prstClr val="black"/>
              </a:buClr>
              <a:buSzPts val="2200"/>
            </a:pPr>
            <a:r>
              <a:rPr lang="es-ES" sz="2200" b="1" dirty="0">
                <a:solidFill>
                  <a:prstClr val="black"/>
                </a:solidFill>
                <a:cs typeface="Calibri"/>
              </a:rPr>
              <a:t>Precio </a:t>
            </a:r>
            <a:r>
              <a:rPr lang="es-ES" sz="2200" b="1" dirty="0" err="1">
                <a:solidFill>
                  <a:prstClr val="black"/>
                </a:solidFill>
                <a:cs typeface="Calibri"/>
              </a:rPr>
              <a:t>ex-refinería</a:t>
            </a:r>
            <a:r>
              <a:rPr lang="es-ES" sz="2200" b="1" dirty="0">
                <a:solidFill>
                  <a:prstClr val="black"/>
                </a:solidFill>
                <a:cs typeface="Calibri"/>
              </a:rPr>
              <a:t>: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 precio de los productos derivados del petróleo en la puerta de la refinería (incluye margen del refinador y costos asociados a la refinación).</a:t>
            </a:r>
          </a:p>
          <a:p>
            <a:pPr algn="just">
              <a:buClr>
                <a:prstClr val="black"/>
              </a:buClr>
              <a:buSzPts val="2200"/>
            </a:pPr>
            <a:endParaRPr lang="es-ES" sz="2200" dirty="0">
              <a:solidFill>
                <a:prstClr val="black"/>
              </a:solidFill>
              <a:cs typeface="Calibri"/>
            </a:endParaRPr>
          </a:p>
          <a:p>
            <a:pPr algn="just">
              <a:buClr>
                <a:prstClr val="black"/>
              </a:buClr>
              <a:buSzPts val="2200"/>
            </a:pPr>
            <a:endParaRPr lang="es-ES" sz="2200" dirty="0">
              <a:solidFill>
                <a:prstClr val="black"/>
              </a:solidFill>
              <a:cs typeface="Calibri"/>
            </a:endParaRPr>
          </a:p>
          <a:p>
            <a:pPr algn="just">
              <a:buClr>
                <a:prstClr val="black"/>
              </a:buClr>
              <a:buSzPts val="2200"/>
            </a:pPr>
            <a:r>
              <a:rPr lang="es-ES" sz="2200" b="1" dirty="0">
                <a:solidFill>
                  <a:prstClr val="black"/>
                </a:solidFill>
                <a:cs typeface="Calibri"/>
              </a:rPr>
              <a:t>Margen de comercialización bruto: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 incorpora los costos de almacenamiento, transporte (oleoductos), costos de traslado y márgenes del distribuidor mayorista y minorista. Se obtiene en la mayoría de los países estudiados restando al precio al consumidor los impuestos totales y el precio ex refinería.</a:t>
            </a:r>
            <a:endParaRPr lang="es-ES" sz="2200" dirty="0">
              <a:solidFill>
                <a:prstClr val="black"/>
              </a:solidFill>
              <a:cs typeface="Calibri"/>
              <a:sym typeface="Calibri"/>
            </a:endParaRPr>
          </a:p>
          <a:p>
            <a:pPr algn="just">
              <a:buClr>
                <a:prstClr val="black"/>
              </a:buClr>
              <a:buSzPts val="2200"/>
            </a:pPr>
            <a:endParaRPr lang="es-ES" sz="2200" dirty="0">
              <a:solidFill>
                <a:prstClr val="black"/>
              </a:solidFill>
              <a:cs typeface="Calibri"/>
            </a:endParaRPr>
          </a:p>
          <a:p>
            <a:pPr algn="just">
              <a:buClr>
                <a:prstClr val="black"/>
              </a:buClr>
              <a:buSzPts val="2200"/>
            </a:pPr>
            <a:endParaRPr lang="es-ES" sz="2200" dirty="0">
              <a:solidFill>
                <a:prstClr val="black"/>
              </a:solidFill>
              <a:cs typeface="Calibri"/>
            </a:endParaRPr>
          </a:p>
          <a:p>
            <a:pPr algn="just">
              <a:buClr>
                <a:prstClr val="black"/>
              </a:buClr>
              <a:buSzPts val="2200"/>
            </a:pPr>
            <a:endParaRPr lang="es-ES" sz="2200" b="1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4966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47">
            <a:extLst>
              <a:ext uri="{FF2B5EF4-FFF2-40B4-BE49-F238E27FC236}">
                <a16:creationId xmlns:a16="http://schemas.microsoft.com/office/drawing/2014/main" id="{D7D325EF-76EC-473F-B2B7-82E487B8B919}"/>
              </a:ext>
            </a:extLst>
          </p:cNvPr>
          <p:cNvSpPr/>
          <p:nvPr/>
        </p:nvSpPr>
        <p:spPr>
          <a:xfrm>
            <a:off x="2764549" y="6359583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Fuente: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Comisión Económica para América Latina y el Caribe (CEPAL), con base en Altomonte, H. y J.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Rogat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(2004) “</a:t>
            </a:r>
            <a:r>
              <a:rPr lang="es-ES" sz="1100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Política de precios de combustibles en América del Sur y México: implicancias económicas y ambientales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”. (LC/L. 2171-P), Naciones Unidas, Santiago de Chile.</a:t>
            </a:r>
            <a:endParaRPr lang="es-ES_tradnl" sz="11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31553B6-4F03-4009-B3AF-34FE2356F666}"/>
              </a:ext>
            </a:extLst>
          </p:cNvPr>
          <p:cNvSpPr txBox="1">
            <a:spLocks/>
          </p:cNvSpPr>
          <p:nvPr/>
        </p:nvSpPr>
        <p:spPr>
          <a:xfrm>
            <a:off x="70337" y="27130"/>
            <a:ext cx="12065391" cy="6854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just" defTabSz="914400">
              <a:spcBef>
                <a:spcPct val="0"/>
              </a:spcBef>
              <a:buNone/>
              <a:defRPr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s-ES" sz="2600" b="1" dirty="0"/>
              <a:t>Estructura de formación de los precios de los combustibles</a:t>
            </a:r>
          </a:p>
        </p:txBody>
      </p:sp>
      <p:sp>
        <p:nvSpPr>
          <p:cNvPr id="12" name="Google Shape;469;p42">
            <a:extLst>
              <a:ext uri="{FF2B5EF4-FFF2-40B4-BE49-F238E27FC236}">
                <a16:creationId xmlns:a16="http://schemas.microsoft.com/office/drawing/2014/main" id="{4F8BBD47-B2C4-4EA8-BEFC-99D7107124BC}"/>
              </a:ext>
            </a:extLst>
          </p:cNvPr>
          <p:cNvSpPr txBox="1"/>
          <p:nvPr/>
        </p:nvSpPr>
        <p:spPr>
          <a:xfrm>
            <a:off x="127422" y="948874"/>
            <a:ext cx="11937186" cy="4232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prstClr val="black"/>
              </a:buClr>
              <a:buSzPts val="2200"/>
            </a:pPr>
            <a:r>
              <a:rPr lang="es-ES" sz="2200" b="1" dirty="0">
                <a:solidFill>
                  <a:prstClr val="black"/>
                </a:solidFill>
                <a:cs typeface="Calibri"/>
              </a:rPr>
              <a:t>Impuestos: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 carga tributaria que aplica a los combustibles. </a:t>
            </a:r>
          </a:p>
          <a:p>
            <a:pPr algn="just">
              <a:buClr>
                <a:prstClr val="black"/>
              </a:buClr>
              <a:buSzPts val="2200"/>
            </a:pPr>
            <a:endParaRPr lang="es-ES" sz="2200" dirty="0">
              <a:solidFill>
                <a:prstClr val="black"/>
              </a:solidFill>
              <a:cs typeface="Calibri"/>
            </a:endParaRPr>
          </a:p>
          <a:p>
            <a:pPr algn="just">
              <a:buClr>
                <a:prstClr val="black"/>
              </a:buClr>
              <a:buSzPts val="2200"/>
            </a:pPr>
            <a:r>
              <a:rPr lang="es-ES" sz="2200" dirty="0">
                <a:solidFill>
                  <a:prstClr val="black"/>
                </a:solidFill>
                <a:cs typeface="Calibri"/>
              </a:rPr>
              <a:t>La mayoría de los países analizados imponen un impuesto fijo o específico, más el impuesto al valor agregado (IVA), impuestos ambientales al CO2 y otros impuestos a cada litro (o galón) de gasolina vendido.</a:t>
            </a:r>
          </a:p>
          <a:p>
            <a:pPr algn="just">
              <a:buClr>
                <a:prstClr val="black"/>
              </a:buClr>
              <a:buSzPts val="2200"/>
            </a:pPr>
            <a:endParaRPr lang="es-ES" sz="2200" dirty="0">
              <a:solidFill>
                <a:prstClr val="black"/>
              </a:solidFill>
              <a:cs typeface="Calibri"/>
            </a:endParaRPr>
          </a:p>
          <a:p>
            <a:pPr algn="just">
              <a:buClr>
                <a:prstClr val="black"/>
              </a:buClr>
              <a:buSzPts val="2200"/>
            </a:pPr>
            <a:r>
              <a:rPr lang="es-ES" sz="2200" dirty="0">
                <a:solidFill>
                  <a:prstClr val="black"/>
                </a:solidFill>
                <a:cs typeface="Calibri"/>
              </a:rPr>
              <a:t>Por ejemplo:</a:t>
            </a:r>
          </a:p>
          <a:p>
            <a:pPr algn="just">
              <a:buClr>
                <a:prstClr val="black"/>
              </a:buClr>
              <a:buSzPts val="2200"/>
            </a:pPr>
            <a:endParaRPr lang="es-ES" sz="1200" dirty="0">
              <a:solidFill>
                <a:prstClr val="black"/>
              </a:solidFill>
              <a:cs typeface="Calibri"/>
            </a:endParaRP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200" dirty="0">
                <a:solidFill>
                  <a:prstClr val="black"/>
                </a:solidFill>
                <a:cs typeface="Calibri"/>
              </a:rPr>
              <a:t>Impuesto al carbono (Argentina, 2017):  </a:t>
            </a:r>
            <a:r>
              <a:rPr lang="es-CL" dirty="0"/>
              <a:t>~</a:t>
            </a:r>
            <a:r>
              <a:rPr lang="es-CL" sz="2400" dirty="0"/>
              <a:t> 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10 dólares por tonelada de CO</a:t>
            </a:r>
            <a:r>
              <a:rPr lang="es-ES" sz="2200" baseline="-25000" dirty="0">
                <a:solidFill>
                  <a:prstClr val="black"/>
                </a:solidFill>
                <a:cs typeface="Calibri"/>
              </a:rPr>
              <a:t>2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e</a:t>
            </a: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200" dirty="0">
                <a:solidFill>
                  <a:prstClr val="black"/>
                </a:solidFill>
                <a:cs typeface="Calibri"/>
              </a:rPr>
              <a:t>Impuesto sobre los combustibles fósiles (Colombia, 2016):  </a:t>
            </a:r>
            <a:r>
              <a:rPr lang="es-CL" dirty="0"/>
              <a:t>~ 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6 dólares por tonelada de CO</a:t>
            </a:r>
            <a:r>
              <a:rPr lang="es-ES" sz="2200" baseline="-25000" dirty="0">
                <a:solidFill>
                  <a:prstClr val="black"/>
                </a:solidFill>
                <a:cs typeface="Calibri"/>
              </a:rPr>
              <a:t>2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e</a:t>
            </a: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200" dirty="0">
                <a:solidFill>
                  <a:prstClr val="black"/>
                </a:solidFill>
                <a:cs typeface="Calibri"/>
              </a:rPr>
              <a:t>Impuesto al carbono (Chile, 2017):  </a:t>
            </a:r>
            <a:r>
              <a:rPr lang="es-CL" dirty="0"/>
              <a:t>~</a:t>
            </a:r>
            <a:r>
              <a:rPr lang="es-CL" sz="2400" dirty="0"/>
              <a:t> 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5 dólares por tonelada de CO</a:t>
            </a:r>
            <a:r>
              <a:rPr lang="es-ES" sz="2200" baseline="-25000" dirty="0">
                <a:solidFill>
                  <a:prstClr val="black"/>
                </a:solidFill>
                <a:cs typeface="Calibri"/>
              </a:rPr>
              <a:t>2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e</a:t>
            </a: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200" dirty="0">
                <a:solidFill>
                  <a:prstClr val="black"/>
                </a:solidFill>
                <a:cs typeface="Calibri"/>
              </a:rPr>
              <a:t>Impuesto a los combustibles fósiles (México, 2015):  </a:t>
            </a:r>
            <a:r>
              <a:rPr lang="es-ES" dirty="0">
                <a:solidFill>
                  <a:prstClr val="black"/>
                </a:solidFill>
                <a:cs typeface="Calibri"/>
              </a:rPr>
              <a:t>~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 1-3 dólares por tonelada de CO</a:t>
            </a:r>
            <a:r>
              <a:rPr lang="es-ES" sz="2200" baseline="-25000" dirty="0">
                <a:solidFill>
                  <a:prstClr val="black"/>
                </a:solidFill>
                <a:cs typeface="Calibri"/>
              </a:rPr>
              <a:t>2</a:t>
            </a:r>
            <a:r>
              <a:rPr lang="es-ES" sz="2200" dirty="0">
                <a:solidFill>
                  <a:prstClr val="black"/>
                </a:solidFill>
                <a:cs typeface="Calibri"/>
              </a:rPr>
              <a:t>e </a:t>
            </a:r>
          </a:p>
          <a:p>
            <a:pPr algn="just">
              <a:buClr>
                <a:prstClr val="black"/>
              </a:buClr>
              <a:buSzPts val="2200"/>
            </a:pPr>
            <a:endParaRPr lang="es-ES" sz="2200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7673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47">
            <a:extLst>
              <a:ext uri="{FF2B5EF4-FFF2-40B4-BE49-F238E27FC236}">
                <a16:creationId xmlns:a16="http://schemas.microsoft.com/office/drawing/2014/main" id="{D7D325EF-76EC-473F-B2B7-82E487B8B919}"/>
              </a:ext>
            </a:extLst>
          </p:cNvPr>
          <p:cNvSpPr/>
          <p:nvPr/>
        </p:nvSpPr>
        <p:spPr>
          <a:xfrm>
            <a:off x="2764548" y="6359583"/>
            <a:ext cx="937117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Fuente: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Comisión Económica para América Latina y el Caribe (CEPAL), sobre la base estadística del CEPALSTAT: Bases de Datos y Publicaciones Estadísticas “Precios de los combustibles”.</a:t>
            </a:r>
            <a:endParaRPr lang="es-ES_tradnl" sz="11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97DB0B-6261-4F97-866E-91EB0A810F57}"/>
              </a:ext>
            </a:extLst>
          </p:cNvPr>
          <p:cNvSpPr txBox="1">
            <a:spLocks/>
          </p:cNvSpPr>
          <p:nvPr/>
        </p:nvSpPr>
        <p:spPr>
          <a:xfrm>
            <a:off x="70337" y="27130"/>
            <a:ext cx="12065391" cy="9075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just" defTabSz="914400">
              <a:spcBef>
                <a:spcPct val="0"/>
              </a:spcBef>
              <a:buNone/>
              <a:defRPr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s-ES" sz="2600" b="1" dirty="0"/>
              <a:t>En CEPALSTAT, los precios de los combustibles (gasolinas corriente y premium, diésel, fueloil, kerosene y GLP) se organizan en tres ámbitos:</a:t>
            </a:r>
          </a:p>
        </p:txBody>
      </p:sp>
      <p:sp>
        <p:nvSpPr>
          <p:cNvPr id="5" name="Google Shape;469;p42">
            <a:extLst>
              <a:ext uri="{FF2B5EF4-FFF2-40B4-BE49-F238E27FC236}">
                <a16:creationId xmlns:a16="http://schemas.microsoft.com/office/drawing/2014/main" id="{B500A763-2387-413E-8680-1FA92C919718}"/>
              </a:ext>
            </a:extLst>
          </p:cNvPr>
          <p:cNvSpPr txBox="1"/>
          <p:nvPr/>
        </p:nvSpPr>
        <p:spPr>
          <a:xfrm>
            <a:off x="25822" y="1254999"/>
            <a:ext cx="11937186" cy="4688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prstClr val="black"/>
              </a:buClr>
              <a:buSzPts val="2200"/>
            </a:pPr>
            <a:r>
              <a:rPr lang="es-ES" sz="2000" b="1" dirty="0">
                <a:solidFill>
                  <a:srgbClr val="7030A0"/>
                </a:solidFill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Precio de los combustibles (comparación en dólares):</a:t>
            </a:r>
            <a:r>
              <a:rPr lang="es-ES" sz="2000" b="1" dirty="0">
                <a:solidFill>
                  <a:prstClr val="black"/>
                </a:solidFill>
                <a:cs typeface="Calibri"/>
              </a:rPr>
              <a:t> </a:t>
            </a:r>
            <a:endParaRPr lang="es-ES" sz="2000" dirty="0">
              <a:solidFill>
                <a:prstClr val="black"/>
              </a:solidFill>
              <a:cs typeface="Calibri"/>
            </a:endParaRP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prstClr val="black"/>
                </a:solidFill>
                <a:cs typeface="Calibri"/>
              </a:rPr>
              <a:t>Precio referencia</a:t>
            </a: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prstClr val="black"/>
                </a:solidFill>
                <a:cs typeface="Calibri"/>
              </a:rPr>
              <a:t>Impuestos</a:t>
            </a: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prstClr val="black"/>
                </a:solidFill>
                <a:cs typeface="Calibri"/>
              </a:rPr>
              <a:t>Margen bruto estimado</a:t>
            </a: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prstClr val="black"/>
                </a:solidFill>
                <a:cs typeface="Calibri"/>
              </a:rPr>
              <a:t>Precio de venta al público </a:t>
            </a:r>
          </a:p>
          <a:p>
            <a:pPr algn="just">
              <a:buClr>
                <a:prstClr val="black"/>
              </a:buClr>
              <a:buSzPts val="2200"/>
            </a:pPr>
            <a:endParaRPr lang="es-ES" sz="2000" dirty="0">
              <a:solidFill>
                <a:prstClr val="black"/>
              </a:solidFill>
              <a:cs typeface="Calibri"/>
            </a:endParaRPr>
          </a:p>
          <a:p>
            <a:pPr algn="just">
              <a:buClr>
                <a:prstClr val="black"/>
              </a:buClr>
              <a:buSzPts val="2200"/>
            </a:pPr>
            <a:r>
              <a:rPr lang="es-ES" sz="2000" b="1" dirty="0">
                <a:solidFill>
                  <a:srgbClr val="7030A0"/>
                </a:solidFill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Estructura del precio de los combustibles:</a:t>
            </a:r>
            <a:r>
              <a:rPr lang="es-ES" sz="2000" b="1" dirty="0">
                <a:solidFill>
                  <a:prstClr val="black"/>
                </a:solidFill>
                <a:cs typeface="Calibri"/>
              </a:rPr>
              <a:t> </a:t>
            </a:r>
            <a:endParaRPr lang="es-ES" sz="2000" dirty="0">
              <a:solidFill>
                <a:prstClr val="black"/>
              </a:solidFill>
              <a:cs typeface="Calibri"/>
            </a:endParaRP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prstClr val="black"/>
                </a:solidFill>
                <a:cs typeface="Calibri"/>
              </a:rPr>
              <a:t>Precio referencia</a:t>
            </a: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prstClr val="black"/>
                </a:solidFill>
                <a:cs typeface="Calibri"/>
              </a:rPr>
              <a:t>Impuestos</a:t>
            </a: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prstClr val="black"/>
                </a:solidFill>
                <a:cs typeface="Calibri"/>
              </a:rPr>
              <a:t>Margen bruto estimado</a:t>
            </a: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prstClr val="black"/>
                </a:solidFill>
                <a:cs typeface="Calibri"/>
              </a:rPr>
              <a:t>Precio de venta al público</a:t>
            </a:r>
          </a:p>
          <a:p>
            <a:pPr>
              <a:buClr>
                <a:prstClr val="black"/>
              </a:buClr>
              <a:buSzPts val="2200"/>
            </a:pPr>
            <a:endParaRPr lang="es-ES" sz="2000" dirty="0">
              <a:solidFill>
                <a:prstClr val="black"/>
              </a:solidFill>
              <a:cs typeface="Calibri"/>
            </a:endParaRPr>
          </a:p>
          <a:p>
            <a:r>
              <a:rPr lang="es-ES" sz="2000" b="1" dirty="0">
                <a:solidFill>
                  <a:srgbClr val="7030A0"/>
                </a:solidFill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Recaudación de impuestos específicos:</a:t>
            </a:r>
            <a:endParaRPr lang="es-ES" sz="2000" b="1" dirty="0">
              <a:solidFill>
                <a:srgbClr val="7030A0"/>
              </a:solidFill>
              <a:cs typeface="Calibri"/>
            </a:endParaRP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prstClr val="black"/>
                </a:solidFill>
                <a:cs typeface="Calibri"/>
              </a:rPr>
              <a:t>Recaudación</a:t>
            </a:r>
          </a:p>
          <a:p>
            <a:pPr marL="723900" indent="-368300" algn="just">
              <a:buClr>
                <a:prstClr val="black"/>
              </a:buClr>
              <a:buSzPts val="2200"/>
              <a:buFont typeface="Courier New" panose="02070309020205020404" pitchFamily="49" charset="0"/>
              <a:buChar char="o"/>
            </a:pPr>
            <a:r>
              <a:rPr lang="es-ES" sz="2000" dirty="0">
                <a:solidFill>
                  <a:prstClr val="black"/>
                </a:solidFill>
                <a:cs typeface="Calibri"/>
              </a:rPr>
              <a:t>Recaudación como % del PIB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823D39A-AA62-4D12-97D6-83F446BA3CE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333" t="4889" r="13583" b="18753"/>
          <a:stretch/>
        </p:blipFill>
        <p:spPr>
          <a:xfrm>
            <a:off x="5904771" y="1721543"/>
            <a:ext cx="6271690" cy="3449897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A3A3F017-5007-4594-8E0B-40BF4276D775}"/>
              </a:ext>
            </a:extLst>
          </p:cNvPr>
          <p:cNvSpPr/>
          <p:nvPr/>
        </p:nvSpPr>
        <p:spPr>
          <a:xfrm>
            <a:off x="4933515" y="5689926"/>
            <a:ext cx="72584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400" dirty="0">
                <a:hlinkClick r:id="rId7"/>
              </a:rPr>
              <a:t>https://estadisticas.cepal.org/cepalstat/web_cepalstat/estadisticasIndicadores.asp?idioma=e</a:t>
            </a:r>
            <a:r>
              <a:rPr lang="es-CL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1568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BD276F2-D332-4401-B48E-75A01190717E}"/>
              </a:ext>
            </a:extLst>
          </p:cNvPr>
          <p:cNvSpPr txBox="1">
            <a:spLocks/>
          </p:cNvSpPr>
          <p:nvPr/>
        </p:nvSpPr>
        <p:spPr>
          <a:xfrm>
            <a:off x="70336" y="7840"/>
            <a:ext cx="12065391" cy="8209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just" defTabSz="914400">
              <a:spcBef>
                <a:spcPct val="0"/>
              </a:spcBef>
              <a:buNone/>
              <a:defRPr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s-ES" sz="2400" b="1" dirty="0"/>
              <a:t>Los precios de venta al público de los combustibles han seguido el comportamiento de los precios del petróleo durante el boom y </a:t>
            </a:r>
            <a:r>
              <a:rPr lang="es-ES" sz="2400" b="1" dirty="0" err="1"/>
              <a:t>postboom</a:t>
            </a:r>
            <a:endParaRPr lang="es-ES" sz="2400" b="1" dirty="0"/>
          </a:p>
        </p:txBody>
      </p:sp>
      <p:sp>
        <p:nvSpPr>
          <p:cNvPr id="11" name="Rectangle 47">
            <a:extLst>
              <a:ext uri="{FF2B5EF4-FFF2-40B4-BE49-F238E27FC236}">
                <a16:creationId xmlns:a16="http://schemas.microsoft.com/office/drawing/2014/main" id="{C7AE80BA-33AD-4CD7-AA97-828506AFA69D}"/>
              </a:ext>
            </a:extLst>
          </p:cNvPr>
          <p:cNvSpPr/>
          <p:nvPr/>
        </p:nvSpPr>
        <p:spPr>
          <a:xfrm>
            <a:off x="2764548" y="6359583"/>
            <a:ext cx="937117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Fuente: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Comisión Económica para América Latina y el Caribe (CEPAL), sobre la base estadística del CEPALSTAT: Bases de Datos y Publicaciones Estadísticas “Precios de los combustibles”.</a:t>
            </a:r>
            <a:endParaRPr lang="es-ES_tradnl" sz="11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F1AA85D9-4B26-41B8-AD00-EEB89E36B8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8664911"/>
              </p:ext>
            </p:extLst>
          </p:nvPr>
        </p:nvGraphicFramePr>
        <p:xfrm>
          <a:off x="311784" y="1350018"/>
          <a:ext cx="10874376" cy="469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Rectángulo 14">
            <a:extLst>
              <a:ext uri="{FF2B5EF4-FFF2-40B4-BE49-F238E27FC236}">
                <a16:creationId xmlns:a16="http://schemas.microsoft.com/office/drawing/2014/main" id="{1679D1B5-7B25-45EB-98B2-9B183CF69FC0}"/>
              </a:ext>
            </a:extLst>
          </p:cNvPr>
          <p:cNvSpPr/>
          <p:nvPr/>
        </p:nvSpPr>
        <p:spPr>
          <a:xfrm>
            <a:off x="1" y="906887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600" b="1" dirty="0">
                <a:latin typeface="Calibri" panose="020F0502020204030204" pitchFamily="34" charset="0"/>
                <a:cs typeface="Calibri" panose="020F0502020204030204" pitchFamily="34" charset="0"/>
              </a:rPr>
              <a:t>América Latina (11 países):</a:t>
            </a:r>
            <a:r>
              <a:rPr lang="es-CL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precios de venta al público de los combustibles derivados del petróleo, 2000-2021</a:t>
            </a:r>
          </a:p>
          <a:p>
            <a:pPr algn="ctr"/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1600" i="1" dirty="0">
                <a:latin typeface="Calibri" panose="020F0502020204030204" pitchFamily="34" charset="0"/>
                <a:cs typeface="Calibri" panose="020F0502020204030204" pitchFamily="34" charset="0"/>
              </a:rPr>
              <a:t>dólares por litro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s-C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57D8BC0D-F5A2-40EB-94A4-E02B4A1FAADE}"/>
              </a:ext>
            </a:extLst>
          </p:cNvPr>
          <p:cNvSpPr/>
          <p:nvPr/>
        </p:nvSpPr>
        <p:spPr>
          <a:xfrm>
            <a:off x="10168312" y="2767510"/>
            <a:ext cx="467360" cy="1655312"/>
          </a:xfrm>
          <a:prstGeom prst="ellipse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dirty="0"/>
              <a:t>0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D4E1898C-11D0-4E63-BA26-B328518CBD88}"/>
              </a:ext>
            </a:extLst>
          </p:cNvPr>
          <p:cNvSpPr/>
          <p:nvPr/>
        </p:nvSpPr>
        <p:spPr>
          <a:xfrm>
            <a:off x="7362768" y="1517186"/>
            <a:ext cx="3120461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Aumento importante a inicios de 2021 de precios de los combustibles derivados del petróleo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19314608-3887-4D98-BC06-2443305A2BBE}"/>
              </a:ext>
            </a:extLst>
          </p:cNvPr>
          <p:cNvCxnSpPr>
            <a:cxnSpLocks/>
          </p:cNvCxnSpPr>
          <p:nvPr/>
        </p:nvCxnSpPr>
        <p:spPr>
          <a:xfrm>
            <a:off x="10178472" y="1999285"/>
            <a:ext cx="431644" cy="27076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24">
            <a:extLst>
              <a:ext uri="{FF2B5EF4-FFF2-40B4-BE49-F238E27FC236}">
                <a16:creationId xmlns:a16="http://schemas.microsoft.com/office/drawing/2014/main" id="{C29182E3-F3C9-4F22-9C9A-CF29BB9A9106}"/>
              </a:ext>
            </a:extLst>
          </p:cNvPr>
          <p:cNvSpPr/>
          <p:nvPr/>
        </p:nvSpPr>
        <p:spPr>
          <a:xfrm>
            <a:off x="7450137" y="4488437"/>
            <a:ext cx="2503974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L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 precios de los derivados del petróleo caen durante Covid-19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BD4B85E5-3562-427A-8E5D-E9399DF97AA4}"/>
              </a:ext>
            </a:extLst>
          </p:cNvPr>
          <p:cNvCxnSpPr>
            <a:cxnSpLocks/>
          </p:cNvCxnSpPr>
          <p:nvPr/>
        </p:nvCxnSpPr>
        <p:spPr>
          <a:xfrm flipV="1">
            <a:off x="9973131" y="4392730"/>
            <a:ext cx="304252" cy="3017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8">
            <a:extLst>
              <a:ext uri="{FF2B5EF4-FFF2-40B4-BE49-F238E27FC236}">
                <a16:creationId xmlns:a16="http://schemas.microsoft.com/office/drawing/2014/main" id="{76D55288-937F-4A92-ACED-2737B3CC8B5D}"/>
              </a:ext>
            </a:extLst>
          </p:cNvPr>
          <p:cNvSpPr/>
          <p:nvPr/>
        </p:nvSpPr>
        <p:spPr>
          <a:xfrm>
            <a:off x="7532" y="6034946"/>
            <a:ext cx="12170399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Notas: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Para 2021, los datos van hasta el 12 de marzo y corresponden a simulaciones con base en la evolución de los precios internaciones de los derivados del petróleo (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Administration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“EIA”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). </a:t>
            </a:r>
            <a:endParaRPr lang="es-ES" sz="1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E59DB69-6F55-4BE5-8D76-B2F003B22F91}"/>
              </a:ext>
            </a:extLst>
          </p:cNvPr>
          <p:cNvSpPr/>
          <p:nvPr/>
        </p:nvSpPr>
        <p:spPr>
          <a:xfrm>
            <a:off x="10898189" y="1742002"/>
            <a:ext cx="846771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GLP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7E72A871-CB15-4D07-9106-452D921DEF40}"/>
              </a:ext>
            </a:extLst>
          </p:cNvPr>
          <p:cNvSpPr/>
          <p:nvPr/>
        </p:nvSpPr>
        <p:spPr>
          <a:xfrm>
            <a:off x="10888028" y="2138242"/>
            <a:ext cx="1385251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Gasolina premium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AD61D041-9AF6-4446-98F1-E56051A5323E}"/>
              </a:ext>
            </a:extLst>
          </p:cNvPr>
          <p:cNvSpPr/>
          <p:nvPr/>
        </p:nvSpPr>
        <p:spPr>
          <a:xfrm>
            <a:off x="10898188" y="2473522"/>
            <a:ext cx="1385251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Gasolina corriente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4CF8E42-2508-46A2-8B2B-20C612173EBC}"/>
              </a:ext>
            </a:extLst>
          </p:cNvPr>
          <p:cNvSpPr/>
          <p:nvPr/>
        </p:nvSpPr>
        <p:spPr>
          <a:xfrm>
            <a:off x="10898188" y="2747842"/>
            <a:ext cx="1385251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Kerosene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FB669A1-F28F-407F-A466-B6562DBE7D6A}"/>
              </a:ext>
            </a:extLst>
          </p:cNvPr>
          <p:cNvSpPr/>
          <p:nvPr/>
        </p:nvSpPr>
        <p:spPr>
          <a:xfrm>
            <a:off x="10888028" y="2971362"/>
            <a:ext cx="1385251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Diésel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0C9D3284-9E72-411D-A560-101E90A3FD64}"/>
              </a:ext>
            </a:extLst>
          </p:cNvPr>
          <p:cNvSpPr/>
          <p:nvPr/>
        </p:nvSpPr>
        <p:spPr>
          <a:xfrm>
            <a:off x="10911525" y="3792745"/>
            <a:ext cx="1385251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Fuel </a:t>
            </a:r>
            <a:r>
              <a:rPr lang="es-ES" sz="12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oil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608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BD276F2-D332-4401-B48E-75A01190717E}"/>
              </a:ext>
            </a:extLst>
          </p:cNvPr>
          <p:cNvSpPr txBox="1">
            <a:spLocks/>
          </p:cNvSpPr>
          <p:nvPr/>
        </p:nvSpPr>
        <p:spPr>
          <a:xfrm>
            <a:off x="70336" y="7841"/>
            <a:ext cx="1206539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just" defTabSz="914400">
              <a:spcBef>
                <a:spcPct val="0"/>
              </a:spcBef>
              <a:buNone/>
              <a:defRPr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s-ES" sz="2400" b="1" dirty="0"/>
              <a:t>Precios de venta al público por países: gasolina corriente</a:t>
            </a:r>
          </a:p>
        </p:txBody>
      </p:sp>
      <p:sp>
        <p:nvSpPr>
          <p:cNvPr id="11" name="Rectangle 47">
            <a:extLst>
              <a:ext uri="{FF2B5EF4-FFF2-40B4-BE49-F238E27FC236}">
                <a16:creationId xmlns:a16="http://schemas.microsoft.com/office/drawing/2014/main" id="{C7AE80BA-33AD-4CD7-AA97-828506AFA69D}"/>
              </a:ext>
            </a:extLst>
          </p:cNvPr>
          <p:cNvSpPr/>
          <p:nvPr/>
        </p:nvSpPr>
        <p:spPr>
          <a:xfrm>
            <a:off x="2764548" y="6359583"/>
            <a:ext cx="937117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Fuente: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Comisión Económica para América Latina y el Caribe (CEPAL), sobre la base estadística del CEPALSTAT: Bases de Datos y Publicaciones Estadísticas “Precios de los combustibles”.</a:t>
            </a:r>
            <a:endParaRPr lang="es-ES_tradnl" sz="11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AE96928C-6252-4CF1-8263-AE53509214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8066672"/>
              </p:ext>
            </p:extLst>
          </p:nvPr>
        </p:nvGraphicFramePr>
        <p:xfrm>
          <a:off x="132080" y="1270000"/>
          <a:ext cx="11023600" cy="4715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ángulo 6">
            <a:extLst>
              <a:ext uri="{FF2B5EF4-FFF2-40B4-BE49-F238E27FC236}">
                <a16:creationId xmlns:a16="http://schemas.microsoft.com/office/drawing/2014/main" id="{BBD26A07-3070-470B-B389-8E8BFAC276D6}"/>
              </a:ext>
            </a:extLst>
          </p:cNvPr>
          <p:cNvSpPr/>
          <p:nvPr/>
        </p:nvSpPr>
        <p:spPr>
          <a:xfrm>
            <a:off x="1" y="713847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600" b="1" dirty="0">
                <a:latin typeface="Calibri" panose="020F0502020204030204" pitchFamily="34" charset="0"/>
                <a:cs typeface="Calibri" panose="020F0502020204030204" pitchFamily="34" charset="0"/>
              </a:rPr>
              <a:t>América Latina (11 países):</a:t>
            </a:r>
            <a:r>
              <a:rPr lang="es-CL" sz="1600" dirty="0">
                <a:latin typeface="Calibri" panose="020F0502020204030204" pitchFamily="34" charset="0"/>
                <a:cs typeface="Calibri" panose="020F0502020204030204" pitchFamily="34" charset="0"/>
              </a:rPr>
              <a:t> p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recios de venta al público de la gasolina corriente, 2000-2021</a:t>
            </a:r>
          </a:p>
          <a:p>
            <a:pPr algn="ctr"/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1600" i="1" dirty="0">
                <a:latin typeface="Calibri" panose="020F0502020204030204" pitchFamily="34" charset="0"/>
                <a:cs typeface="Calibri" panose="020F0502020204030204" pitchFamily="34" charset="0"/>
              </a:rPr>
              <a:t>dólares por litro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s-C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F00017BD-05E8-4316-83BA-C892650E2485}"/>
              </a:ext>
            </a:extLst>
          </p:cNvPr>
          <p:cNvSpPr/>
          <p:nvPr/>
        </p:nvSpPr>
        <p:spPr>
          <a:xfrm>
            <a:off x="7532" y="6034946"/>
            <a:ext cx="12170399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Notas: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Para 2021, los datos van hasta el 12 de marzo y corresponden a simulaciones con base en la evolución de los precios internaciones de los derivados del petróleo (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Administration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“EIA”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). </a:t>
            </a:r>
            <a:endParaRPr lang="es-ES" sz="1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14FD7BC-A47E-45D6-BE56-2BCC3270556F}"/>
              </a:ext>
            </a:extLst>
          </p:cNvPr>
          <p:cNvSpPr/>
          <p:nvPr/>
        </p:nvSpPr>
        <p:spPr>
          <a:xfrm>
            <a:off x="10890480" y="4972716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Venezuela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24D97736-412B-46E1-9AA8-04C7DB47B134}"/>
              </a:ext>
            </a:extLst>
          </p:cNvPr>
          <p:cNvSpPr/>
          <p:nvPr/>
        </p:nvSpPr>
        <p:spPr>
          <a:xfrm>
            <a:off x="10880320" y="3916076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Ecuador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144E538-D353-4CDE-8990-69C741FC28A7}"/>
              </a:ext>
            </a:extLst>
          </p:cNvPr>
          <p:cNvSpPr/>
          <p:nvPr/>
        </p:nvSpPr>
        <p:spPr>
          <a:xfrm>
            <a:off x="10870160" y="3662076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Bolivia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35B81E7-7A41-4D90-BCE6-BF1E085A4B03}"/>
              </a:ext>
            </a:extLst>
          </p:cNvPr>
          <p:cNvSpPr/>
          <p:nvPr/>
        </p:nvSpPr>
        <p:spPr>
          <a:xfrm>
            <a:off x="10870160" y="3402996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Colombia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3E79D019-6A13-43F1-8BFE-A3EA3164A183}"/>
              </a:ext>
            </a:extLst>
          </p:cNvPr>
          <p:cNvSpPr/>
          <p:nvPr/>
        </p:nvSpPr>
        <p:spPr>
          <a:xfrm>
            <a:off x="10850094" y="2955560"/>
            <a:ext cx="844320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Argentina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F5EA2292-E489-42F6-8585-B61DD8F0DACB}"/>
              </a:ext>
            </a:extLst>
          </p:cNvPr>
          <p:cNvSpPr/>
          <p:nvPr/>
        </p:nvSpPr>
        <p:spPr>
          <a:xfrm>
            <a:off x="10406134" y="2494732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Chile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6283ABB-C462-469C-9593-8665FDCBBDED}"/>
              </a:ext>
            </a:extLst>
          </p:cNvPr>
          <p:cNvSpPr/>
          <p:nvPr/>
        </p:nvSpPr>
        <p:spPr>
          <a:xfrm>
            <a:off x="10880789" y="2513780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Perú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71A2F8CB-994D-407C-BB25-E3D02AFBFD2D}"/>
              </a:ext>
            </a:extLst>
          </p:cNvPr>
          <p:cNvSpPr/>
          <p:nvPr/>
        </p:nvSpPr>
        <p:spPr>
          <a:xfrm>
            <a:off x="10876642" y="2821760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Paraguay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0B54DC93-55CE-46DD-ADF6-C4E88C353D15}"/>
              </a:ext>
            </a:extLst>
          </p:cNvPr>
          <p:cNvSpPr/>
          <p:nvPr/>
        </p:nvSpPr>
        <p:spPr>
          <a:xfrm>
            <a:off x="10714396" y="2680002"/>
            <a:ext cx="844320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Brasil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42EF5703-172F-41D3-9B0F-A72A118D1A9E}"/>
              </a:ext>
            </a:extLst>
          </p:cNvPr>
          <p:cNvSpPr/>
          <p:nvPr/>
        </p:nvSpPr>
        <p:spPr>
          <a:xfrm>
            <a:off x="10901836" y="1450651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Uruguay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5B760111-8A09-44A0-A1A7-3CE403BC74FE}"/>
              </a:ext>
            </a:extLst>
          </p:cNvPr>
          <p:cNvSpPr/>
          <p:nvPr/>
        </p:nvSpPr>
        <p:spPr>
          <a:xfrm>
            <a:off x="10859273" y="3094045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México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979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7">
            <a:extLst>
              <a:ext uri="{FF2B5EF4-FFF2-40B4-BE49-F238E27FC236}">
                <a16:creationId xmlns:a16="http://schemas.microsoft.com/office/drawing/2014/main" id="{C7AE80BA-33AD-4CD7-AA97-828506AFA69D}"/>
              </a:ext>
            </a:extLst>
          </p:cNvPr>
          <p:cNvSpPr/>
          <p:nvPr/>
        </p:nvSpPr>
        <p:spPr>
          <a:xfrm>
            <a:off x="2764548" y="6359583"/>
            <a:ext cx="937117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Fuente: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Comisión Económica para América Latina y el Caribe (CEPAL), sobre la base estadística del CEPALSTAT: Bases de Datos y Publicaciones Estadísticas “Precios de los combustibles”.</a:t>
            </a:r>
            <a:endParaRPr lang="es-ES_tradnl" sz="11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8E1EE862-C669-49E6-A4FB-F10722A2E5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6455320"/>
              </p:ext>
            </p:extLst>
          </p:nvPr>
        </p:nvGraphicFramePr>
        <p:xfrm>
          <a:off x="70336" y="1298623"/>
          <a:ext cx="11075184" cy="4687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2216D020-B375-492C-A29C-F78E7231A502}"/>
              </a:ext>
            </a:extLst>
          </p:cNvPr>
          <p:cNvSpPr txBox="1">
            <a:spLocks/>
          </p:cNvSpPr>
          <p:nvPr/>
        </p:nvSpPr>
        <p:spPr>
          <a:xfrm>
            <a:off x="70336" y="7841"/>
            <a:ext cx="1206539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just" defTabSz="914400">
              <a:spcBef>
                <a:spcPct val="0"/>
              </a:spcBef>
              <a:buNone/>
              <a:defRPr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s-ES" sz="2400" b="1" dirty="0"/>
              <a:t>Precios de venta al público por países: diésel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CAE1D12-C0FD-42BB-A51B-16F17C50FEC6}"/>
              </a:ext>
            </a:extLst>
          </p:cNvPr>
          <p:cNvSpPr/>
          <p:nvPr/>
        </p:nvSpPr>
        <p:spPr>
          <a:xfrm>
            <a:off x="1" y="713847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600" b="1" dirty="0">
                <a:latin typeface="Calibri" panose="020F0502020204030204" pitchFamily="34" charset="0"/>
                <a:cs typeface="Calibri" panose="020F0502020204030204" pitchFamily="34" charset="0"/>
              </a:rPr>
              <a:t>América Latina (11 países):</a:t>
            </a:r>
            <a:r>
              <a:rPr lang="es-CL" sz="1600" dirty="0">
                <a:latin typeface="Calibri" panose="020F0502020204030204" pitchFamily="34" charset="0"/>
                <a:cs typeface="Calibri" panose="020F0502020204030204" pitchFamily="34" charset="0"/>
              </a:rPr>
              <a:t> p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recios de venta al público del diésel, 2000-2021</a:t>
            </a:r>
          </a:p>
          <a:p>
            <a:pPr algn="ctr"/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1600" i="1" dirty="0">
                <a:latin typeface="Calibri" panose="020F0502020204030204" pitchFamily="34" charset="0"/>
                <a:cs typeface="Calibri" panose="020F0502020204030204" pitchFamily="34" charset="0"/>
              </a:rPr>
              <a:t>dólares por litro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s-C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2F727256-E146-4B0E-BDC3-642DCCC40E50}"/>
              </a:ext>
            </a:extLst>
          </p:cNvPr>
          <p:cNvSpPr/>
          <p:nvPr/>
        </p:nvSpPr>
        <p:spPr>
          <a:xfrm>
            <a:off x="7532" y="6034946"/>
            <a:ext cx="12170399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Notas: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Para 2021, los datos van hasta el 12 de marzo y corresponden a simulaciones con base en la evolución de los precios internaciones de los derivados del petróleo (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Administration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“EIA”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). </a:t>
            </a:r>
            <a:endParaRPr lang="es-ES" sz="1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F599A40-1653-4219-8FE7-5944E4B9B8A2}"/>
              </a:ext>
            </a:extLst>
          </p:cNvPr>
          <p:cNvSpPr/>
          <p:nvPr/>
        </p:nvSpPr>
        <p:spPr>
          <a:xfrm>
            <a:off x="10214536" y="2450790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Uruguay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ED52527-9FBF-40B6-81E5-7C3004FDDBA2}"/>
              </a:ext>
            </a:extLst>
          </p:cNvPr>
          <p:cNvSpPr/>
          <p:nvPr/>
        </p:nvSpPr>
        <p:spPr>
          <a:xfrm>
            <a:off x="10827126" y="3733796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Bolivia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53442E8-B2F7-4159-8216-989BCFBBF7D3}"/>
              </a:ext>
            </a:extLst>
          </p:cNvPr>
          <p:cNvSpPr/>
          <p:nvPr/>
        </p:nvSpPr>
        <p:spPr>
          <a:xfrm>
            <a:off x="10850437" y="3359069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Brasil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2868CE1-09C4-4C92-8267-16F0ACE8D8AA}"/>
              </a:ext>
            </a:extLst>
          </p:cNvPr>
          <p:cNvSpPr/>
          <p:nvPr/>
        </p:nvSpPr>
        <p:spPr>
          <a:xfrm>
            <a:off x="10845029" y="3093791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Chile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31E8673-8D69-4140-B1FD-68CEE7BE7439}"/>
              </a:ext>
            </a:extLst>
          </p:cNvPr>
          <p:cNvSpPr/>
          <p:nvPr/>
        </p:nvSpPr>
        <p:spPr>
          <a:xfrm>
            <a:off x="10816374" y="3505194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Colombia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2815170F-BE06-46D6-80D8-6CCAEBF9D64F}"/>
              </a:ext>
            </a:extLst>
          </p:cNvPr>
          <p:cNvSpPr/>
          <p:nvPr/>
        </p:nvSpPr>
        <p:spPr>
          <a:xfrm>
            <a:off x="10837160" y="4316034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Ecuador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0533A9DD-6AAB-433D-AA89-966A2E4D46E5}"/>
              </a:ext>
            </a:extLst>
          </p:cNvPr>
          <p:cNvSpPr/>
          <p:nvPr/>
        </p:nvSpPr>
        <p:spPr>
          <a:xfrm>
            <a:off x="10846004" y="2746742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México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FF40A7A-624E-466E-92B4-87597D2CCDAD}"/>
              </a:ext>
            </a:extLst>
          </p:cNvPr>
          <p:cNvSpPr/>
          <p:nvPr/>
        </p:nvSpPr>
        <p:spPr>
          <a:xfrm>
            <a:off x="10849242" y="3220000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Paraguay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34EACCBC-5373-4818-B7D3-EE13BEE7DA0D}"/>
              </a:ext>
            </a:extLst>
          </p:cNvPr>
          <p:cNvSpPr/>
          <p:nvPr/>
        </p:nvSpPr>
        <p:spPr>
          <a:xfrm>
            <a:off x="10816973" y="2964779"/>
            <a:ext cx="844320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Argentina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14817D51-4AD7-4C32-8188-D969C13A6081}"/>
              </a:ext>
            </a:extLst>
          </p:cNvPr>
          <p:cNvSpPr/>
          <p:nvPr/>
        </p:nvSpPr>
        <p:spPr>
          <a:xfrm>
            <a:off x="10859401" y="2585503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Perú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32904150-FE98-4E8D-9976-4F473CA3BABD}"/>
              </a:ext>
            </a:extLst>
          </p:cNvPr>
          <p:cNvSpPr/>
          <p:nvPr/>
        </p:nvSpPr>
        <p:spPr>
          <a:xfrm>
            <a:off x="10871222" y="4887981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Venezuela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913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7">
            <a:extLst>
              <a:ext uri="{FF2B5EF4-FFF2-40B4-BE49-F238E27FC236}">
                <a16:creationId xmlns:a16="http://schemas.microsoft.com/office/drawing/2014/main" id="{C7AE80BA-33AD-4CD7-AA97-828506AFA69D}"/>
              </a:ext>
            </a:extLst>
          </p:cNvPr>
          <p:cNvSpPr/>
          <p:nvPr/>
        </p:nvSpPr>
        <p:spPr>
          <a:xfrm>
            <a:off x="2764548" y="6359583"/>
            <a:ext cx="937117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Fuente: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Comisión Económica para América Latina y el Caribe (CEPAL), sobre la base estadística del CEPALSTAT: Bases de Datos y Publicaciones Estadísticas “Precios de los combustibles”.</a:t>
            </a:r>
            <a:endParaRPr lang="es-ES_tradnl" sz="11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06E67AB-BCA4-4BC7-86A7-16131CCDA873}"/>
              </a:ext>
            </a:extLst>
          </p:cNvPr>
          <p:cNvSpPr/>
          <p:nvPr/>
        </p:nvSpPr>
        <p:spPr>
          <a:xfrm>
            <a:off x="7532" y="6034946"/>
            <a:ext cx="12170399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s-ES_tradnl" sz="11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Notas:</a:t>
            </a:r>
            <a:r>
              <a:rPr lang="es-ES_tradnl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Para 2021, los datos van hasta el 12 de marzo y corresponden a simulaciones con base en la evolución de los precios internaciones de los derivados del petróleo (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1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Administration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“EIA”</a:t>
            </a:r>
            <a:r>
              <a:rPr lang="es-ES" sz="1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). </a:t>
            </a:r>
            <a:endParaRPr lang="es-ES" sz="1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9F4E707-6A40-410F-B7AE-CBF24BC9D144}"/>
              </a:ext>
            </a:extLst>
          </p:cNvPr>
          <p:cNvSpPr txBox="1">
            <a:spLocks/>
          </p:cNvSpPr>
          <p:nvPr/>
        </p:nvSpPr>
        <p:spPr>
          <a:xfrm>
            <a:off x="70336" y="7841"/>
            <a:ext cx="1206539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just" defTabSz="914400">
              <a:spcBef>
                <a:spcPct val="0"/>
              </a:spcBef>
              <a:buNone/>
              <a:defRPr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s-ES" sz="2400" b="1" dirty="0"/>
              <a:t>Precios de venta al público por países: GLP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666C89B-D826-4DF7-8E67-0431DC026F16}"/>
              </a:ext>
            </a:extLst>
          </p:cNvPr>
          <p:cNvSpPr/>
          <p:nvPr/>
        </p:nvSpPr>
        <p:spPr>
          <a:xfrm>
            <a:off x="1" y="713847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600" b="1" dirty="0">
                <a:latin typeface="Calibri" panose="020F0502020204030204" pitchFamily="34" charset="0"/>
                <a:cs typeface="Calibri" panose="020F0502020204030204" pitchFamily="34" charset="0"/>
              </a:rPr>
              <a:t>América Latina (11 países):</a:t>
            </a:r>
            <a:r>
              <a:rPr lang="es-CL" sz="1600" dirty="0">
                <a:latin typeface="Calibri" panose="020F0502020204030204" pitchFamily="34" charset="0"/>
                <a:cs typeface="Calibri" panose="020F0502020204030204" pitchFamily="34" charset="0"/>
              </a:rPr>
              <a:t> p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recios de venta al público del GLP, 2001-2021</a:t>
            </a:r>
          </a:p>
          <a:p>
            <a:pPr algn="ctr"/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1600" i="1" dirty="0">
                <a:latin typeface="Calibri" panose="020F0502020204030204" pitchFamily="34" charset="0"/>
                <a:cs typeface="Calibri" panose="020F0502020204030204" pitchFamily="34" charset="0"/>
              </a:rPr>
              <a:t>dólares por litro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s-C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A9BC76C4-F809-4BAE-BE55-2FBB2A174F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4844182"/>
              </p:ext>
            </p:extLst>
          </p:nvPr>
        </p:nvGraphicFramePr>
        <p:xfrm>
          <a:off x="314960" y="1298623"/>
          <a:ext cx="10840720" cy="4687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ángulo 6">
            <a:extLst>
              <a:ext uri="{FF2B5EF4-FFF2-40B4-BE49-F238E27FC236}">
                <a16:creationId xmlns:a16="http://schemas.microsoft.com/office/drawing/2014/main" id="{A70252D9-D035-4FCE-BEA6-EB6A237A311A}"/>
              </a:ext>
            </a:extLst>
          </p:cNvPr>
          <p:cNvSpPr/>
          <p:nvPr/>
        </p:nvSpPr>
        <p:spPr>
          <a:xfrm>
            <a:off x="10859400" y="4142589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Bolivia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B30BFB9-967F-450B-A28E-402ADB26167B}"/>
              </a:ext>
            </a:extLst>
          </p:cNvPr>
          <p:cNvSpPr/>
          <p:nvPr/>
        </p:nvSpPr>
        <p:spPr>
          <a:xfrm>
            <a:off x="10849243" y="2149577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Uruguay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9AF66E7-8E81-45BA-9A77-D33FE9C2024C}"/>
              </a:ext>
            </a:extLst>
          </p:cNvPr>
          <p:cNvSpPr/>
          <p:nvPr/>
        </p:nvSpPr>
        <p:spPr>
          <a:xfrm>
            <a:off x="10861794" y="2463345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Brasil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435F781-45EA-4C0D-9604-46C13FD0CFBF}"/>
              </a:ext>
            </a:extLst>
          </p:cNvPr>
          <p:cNvSpPr/>
          <p:nvPr/>
        </p:nvSpPr>
        <p:spPr>
          <a:xfrm>
            <a:off x="10863585" y="2314528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Perú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85291C70-B125-4C21-AA20-6DCFDF956FAE}"/>
              </a:ext>
            </a:extLst>
          </p:cNvPr>
          <p:cNvSpPr/>
          <p:nvPr/>
        </p:nvSpPr>
        <p:spPr>
          <a:xfrm>
            <a:off x="10858676" y="4638766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Ecuador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7F6DD3DF-7E22-4E11-8997-8F879E236277}"/>
              </a:ext>
            </a:extLst>
          </p:cNvPr>
          <p:cNvSpPr/>
          <p:nvPr/>
        </p:nvSpPr>
        <p:spPr>
          <a:xfrm>
            <a:off x="3997088" y="4067830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Venezuela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FEA57B7-F85C-4101-B1C9-DB8CAA80B96D}"/>
              </a:ext>
            </a:extLst>
          </p:cNvPr>
          <p:cNvSpPr/>
          <p:nvPr/>
        </p:nvSpPr>
        <p:spPr>
          <a:xfrm>
            <a:off x="10860000" y="3101668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Paraguay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C40ECAF-367E-4F12-BDA1-7CA4E8FCC857}"/>
              </a:ext>
            </a:extLst>
          </p:cNvPr>
          <p:cNvSpPr/>
          <p:nvPr/>
        </p:nvSpPr>
        <p:spPr>
          <a:xfrm>
            <a:off x="9027964" y="3327657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México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3C8C020-FE57-470B-B3C1-940F063E555C}"/>
              </a:ext>
            </a:extLst>
          </p:cNvPr>
          <p:cNvSpPr/>
          <p:nvPr/>
        </p:nvSpPr>
        <p:spPr>
          <a:xfrm>
            <a:off x="10876131" y="1498735"/>
            <a:ext cx="1245248" cy="27558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2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Chile</a:t>
            </a:r>
            <a:endParaRPr lang="es-CL" sz="12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0477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5278</TotalTime>
  <Words>1799</Words>
  <Application>Microsoft Office PowerPoint</Application>
  <PresentationFormat>Widescreen</PresentationFormat>
  <Paragraphs>180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Noto Sans Symbols</vt:lpstr>
      <vt:lpstr>Tema de Office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Anthony Mauricio Leon Guzman</dc:creator>
  <cp:lastModifiedBy>Pauline Leonard</cp:lastModifiedBy>
  <cp:revision>356</cp:revision>
  <dcterms:created xsi:type="dcterms:W3CDTF">2020-10-08T16:19:08Z</dcterms:created>
  <dcterms:modified xsi:type="dcterms:W3CDTF">2021-03-24T13:26:39Z</dcterms:modified>
</cp:coreProperties>
</file>