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7.xml" ContentType="application/vnd.openxmlformats-officedocument.presentationml.notesSlide+xml"/>
  <Override PartName="/ppt/ink/ink5.xml" ContentType="application/inkml+xml"/>
  <Override PartName="/ppt/ink/ink6.xml" ContentType="application/inkml+xml"/>
  <Override PartName="/ppt/ink/ink7.xml" ContentType="application/inkml+xml"/>
  <Override PartName="/ppt/ink/ink8.xml" ContentType="application/inkml+xml"/>
  <Override PartName="/ppt/notesSlides/notesSlide8.xml" ContentType="application/vnd.openxmlformats-officedocument.presentationml.notesSlide+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9.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10.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notesSlides/notesSlide11.xml" ContentType="application/vnd.openxmlformats-officedocument.presentationml.notesSlide+xml"/>
  <Override PartName="/ppt/ink/ink21.xml" ContentType="application/inkml+xml"/>
  <Override PartName="/ppt/ink/ink22.xml" ContentType="application/inkml+xml"/>
  <Override PartName="/ppt/ink/ink23.xml" ContentType="application/inkml+xml"/>
  <Override PartName="/ppt/ink/ink24.xml" ContentType="application/inkml+xml"/>
  <Override PartName="/ppt/notesSlides/notesSlide12.xml" ContentType="application/vnd.openxmlformats-officedocument.presentationml.notesSlide+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9" r:id="rId7"/>
  </p:sldMasterIdLst>
  <p:notesMasterIdLst>
    <p:notesMasterId r:id="rId32"/>
  </p:notesMasterIdLst>
  <p:sldIdLst>
    <p:sldId id="388" r:id="rId8"/>
    <p:sldId id="408" r:id="rId9"/>
    <p:sldId id="383" r:id="rId10"/>
    <p:sldId id="386" r:id="rId11"/>
    <p:sldId id="382" r:id="rId12"/>
    <p:sldId id="387" r:id="rId13"/>
    <p:sldId id="407" r:id="rId14"/>
    <p:sldId id="391" r:id="rId15"/>
    <p:sldId id="392" r:id="rId16"/>
    <p:sldId id="393" r:id="rId17"/>
    <p:sldId id="394" r:id="rId18"/>
    <p:sldId id="395" r:id="rId19"/>
    <p:sldId id="396" r:id="rId20"/>
    <p:sldId id="397" r:id="rId21"/>
    <p:sldId id="398" r:id="rId22"/>
    <p:sldId id="399" r:id="rId23"/>
    <p:sldId id="400" r:id="rId24"/>
    <p:sldId id="401" r:id="rId25"/>
    <p:sldId id="402" r:id="rId26"/>
    <p:sldId id="403" r:id="rId27"/>
    <p:sldId id="404" r:id="rId28"/>
    <p:sldId id="405" r:id="rId29"/>
    <p:sldId id="406" r:id="rId30"/>
    <p:sldId id="41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A06566B-4916-4231-AAEC-941850A21F8A}">
          <p14:sldIdLst>
            <p14:sldId id="388"/>
            <p14:sldId id="408"/>
            <p14:sldId id="383"/>
            <p14:sldId id="386"/>
            <p14:sldId id="382"/>
            <p14:sldId id="387"/>
            <p14:sldId id="407"/>
            <p14:sldId id="391"/>
            <p14:sldId id="392"/>
            <p14:sldId id="393"/>
            <p14:sldId id="394"/>
            <p14:sldId id="395"/>
            <p14:sldId id="396"/>
            <p14:sldId id="397"/>
            <p14:sldId id="398"/>
            <p14:sldId id="399"/>
            <p14:sldId id="400"/>
            <p14:sldId id="401"/>
            <p14:sldId id="402"/>
            <p14:sldId id="403"/>
            <p14:sldId id="404"/>
            <p14:sldId id="405"/>
            <p14:sldId id="406"/>
            <p14:sldId id="41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MHAUGE Nicolina, ENV/CBW" initials="LNE" lastIdx="19" clrIdx="0">
    <p:extLst>
      <p:ext uri="{19B8F6BF-5375-455C-9EA6-DF929625EA0E}">
        <p15:presenceInfo xmlns:p15="http://schemas.microsoft.com/office/powerpoint/2012/main" userId="S-1-5-21-2146598497-832928401-1254845835-44543" providerId="AD"/>
      </p:ext>
    </p:extLst>
  </p:cmAuthor>
  <p:cmAuthor id="2" name="GARRETT Justine, ENV/EPI" initials="GJE" lastIdx="6" clrIdx="1">
    <p:extLst>
      <p:ext uri="{19B8F6BF-5375-455C-9EA6-DF929625EA0E}">
        <p15:presenceInfo xmlns:p15="http://schemas.microsoft.com/office/powerpoint/2012/main" userId="S-1-5-21-2146598497-832928401-1254845835-59828" providerId="AD"/>
      </p:ext>
    </p:extLst>
  </p:cmAuthor>
  <p:cmAuthor id="3" name="MATEO Mark, ENV/EPI" initials="MME" lastIdx="5" clrIdx="2">
    <p:extLst>
      <p:ext uri="{19B8F6BF-5375-455C-9EA6-DF929625EA0E}">
        <p15:presenceInfo xmlns:p15="http://schemas.microsoft.com/office/powerpoint/2012/main" userId="S-1-5-21-2146598497-832928401-1254845835-56654" providerId="AD"/>
      </p:ext>
    </p:extLst>
  </p:cmAuthor>
  <p:cmAuthor id="4" name="GIROUARD Nathalie, ENV/EPI" initials="GNE" lastIdx="14" clrIdx="3">
    <p:extLst>
      <p:ext uri="{19B8F6BF-5375-455C-9EA6-DF929625EA0E}">
        <p15:presenceInfo xmlns:p15="http://schemas.microsoft.com/office/powerpoint/2012/main" userId="S-1-5-21-2146598497-832928401-1254845835-3477" providerId="AD"/>
      </p:ext>
    </p:extLst>
  </p:cmAuthor>
  <p:cmAuthor id="5" name="MIET Sarah, ENV/EPI" initials="MSE" lastIdx="1" clrIdx="4">
    <p:extLst>
      <p:ext uri="{19B8F6BF-5375-455C-9EA6-DF929625EA0E}">
        <p15:presenceInfo xmlns:p15="http://schemas.microsoft.com/office/powerpoint/2012/main" userId="S-1-5-21-2146598497-832928401-1254845835-298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7E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71" autoAdjust="0"/>
    <p:restoredTop sz="85116" autoAdjust="0"/>
  </p:normalViewPr>
  <p:slideViewPr>
    <p:cSldViewPr snapToGrid="0">
      <p:cViewPr varScale="1">
        <p:scale>
          <a:sx n="62" d="100"/>
          <a:sy n="62" d="100"/>
        </p:scale>
        <p:origin x="1170" y="48"/>
      </p:cViewPr>
      <p:guideLst/>
    </p:cSldViewPr>
  </p:slideViewPr>
  <p:notesTextViewPr>
    <p:cViewPr>
      <p:scale>
        <a:sx n="3" d="2"/>
        <a:sy n="3" d="2"/>
      </p:scale>
      <p:origin x="0" y="0"/>
    </p:cViewPr>
  </p:notesTextViewPr>
  <p:sorterViewPr>
    <p:cViewPr>
      <p:scale>
        <a:sx n="100" d="100"/>
        <a:sy n="100" d="100"/>
      </p:scale>
      <p:origin x="0" y="-6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s>
</file>

<file path=ppt/ink/ink1.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10.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1.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2.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3.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14.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5.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6.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7.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18.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19.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0.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1.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22.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3.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4.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5.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26.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7.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28.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3.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4.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5.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ink/ink6.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3:00:07.699"/>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7.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7:58.972"/>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8.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10-05T14:18:13.691"/>
    </inkml:context>
    <inkml:brush xml:id="br0">
      <inkml:brushProperty name="width" value="0.21167" units="cm"/>
      <inkml:brushProperty name="height" value="0.21167" units="cm"/>
      <inkml:brushProperty name="color" value="#FFFFFF"/>
      <inkml:brushProperty name="fitToCurve" value="1"/>
    </inkml:brush>
  </inkml:definitions>
  <inkml:trace contextRef="#ctx0" brushRef="#br0">202 215 0,'13'12'156,"37"-12"-140,26-12-1,-51 12-15,1 0 16,-1-13-16,13 13 16,-25 0-16,-1 0 15,1 0 1,-1 0 46,14 0-62,12-13 16,0 13-16,-1 0 16,-11 0-16,-14 0 15,1 0-15,-26 0 313,-50-25-298,-25 25-15,37 0 16,26 0-16,0 0 16,12 0-16,0-13 47,1 13-32,-1 0-15,0 0 16,-12 0-16,-13 0 31,13 0-31,12 0 16,1 0-1,-1 0 32,0 0-47,-24 0 16,-1 0-16,0 0 15,0 0-15,13 0 16,12 0-16,0 0 31,1 0 1,-1 0-32,26 0 171,-1 0-155,1 0-16,0 0 16,24 0-1,-11 0-15,12 0 16,25 0-16,0 0 16,13-12-16,12-13 15,-25 25-15,-12-13 16,-26 13-16,1-13 15,-14 13-15,13 0 16,1 0 0,12-12-16,0 12 15,-1 0-15,-11 0 16,-1 0-16,13 0 16,-25 0-16,-1 0 15,1 0-15,-1 0 31,1 0-15,12 0-16,-12 0 16,12 0-16,1 0 15,-1 0-15,-13 0 16,1 0-16,0 0 78,12 0-62,-12 0-1,-1 0-15,26 0 16,-13 0-16,1 0 16,12 0-16,0 0 15,-26-13-15,13 13 16,1 0-16,-26-13 15,12 13 32,1 0-31,12 0 0,1 0-16,11 0 15,-24-12 1,0 12 46,12 0-46,0 0 0,-12 0-16,12 0 15,0 0-15,1 0 16,-14 0-16,14 0 15,-14 0-15,14 0 16,-1 0-16,0 0 16,0 0-1,-12 0-15,0 0 16,-1 0 0,14 0-1,12 0-15,-1 0 16,-24 0-16,25 0 15,-25-13-15,12 13 125,-12 0-109,12 0 0,13 0-16,-26 0 15,1 0-15,0-13 94,12 13 94,0 0-173,-12 0 1,-1 0 109,14 0-31,-14 0 109,1 0-188,0 13-15,-26-13 313,-12 0-298,12 0-15,-12 0 16,12-13 15,-12 13-15,25-12 0,-13 12-1</inkml:trace>
</inkml:ink>
</file>

<file path=ppt/ink/ink9.xml><?xml version="1.0" encoding="utf-8"?>
<inkml:ink xmlns:inkml="http://www.w3.org/2003/InkML">
  <inkml:definitions>
    <inkml:context xml:id="ctx0">
      <inkml:inkSource xml:id="inkSrc0">
        <inkml:traceFormat>
          <inkml:channel name="X" type="integer" max="3200" units="cm"/>
          <inkml:channel name="Y" type="integer" max="1295" units="cm"/>
          <inkml:channel name="T" type="integer" max="2.14748E9" units="dev"/>
        </inkml:traceFormat>
        <inkml:channelProperties>
          <inkml:channelProperty channel="X" name="resolution" value="61.42035" units="1/cm"/>
          <inkml:channelProperty channel="Y" name="resolution" value="44.19795" units="1/cm"/>
          <inkml:channelProperty channel="T" name="resolution" value="1" units="1/dev"/>
        </inkml:channelProperties>
      </inkml:inkSource>
      <inkml:timestamp xml:id="ts0" timeString="2020-07-21T12:59:46.596"/>
    </inkml:context>
    <inkml:brush xml:id="br0">
      <inkml:brushProperty name="width" value="0.23333" units="cm"/>
      <inkml:brushProperty name="height" value="0.46667" units="cm"/>
      <inkml:brushProperty name="color" value="#FFFFFF"/>
      <inkml:brushProperty name="tip" value="rectangle"/>
      <inkml:brushProperty name="rasterOp" value="maskPen"/>
      <inkml:brushProperty name="fitToCurve" value="1"/>
    </inkml:brush>
  </inkml:definitions>
  <inkml:trace contextRef="#ctx0" brushRef="#br0">0 41 0,'25'12'78,"-25"1"-78,13-13 16,-1 0-1,14 0 1,-26 13 0,12-13-16,26 0 15,63 12-15,13 14 16,0-14-16,-1-12 15,14 0-15,-39 0 16,-37 0-16,-1 0 16,-100 0 312,-13 0-328,-13 0 15,-25 0-15,50 0 16,-12 0-16,25 0 16,13 0-16,12 0 15,-12 0 157,-13 0-156,13 0-16,12 0 15,0 0-15,1 0 16,-1-12 62,0 12 32,1 0-32,-1 0-47,-25 0-31,0-13 16,0 0-16,1 13 15,11 0-15,14-12 16,-14 12 46,14 0 32,24 0 62,1 0-124,0 0-32,12 0 15,-12 0 1,-1 0-1,13 0 1,39 0-16,-52-13 16,14 0-16,11 1 15,-11 12-15,-1-13 16,-25 1 0,0-1 93,-13 13-62,26 0 31,0 0-78,-1 0 31,1 0-31,0 0 31,-1 0 1,26 25-32,13 0 15,62 13-15,1-25 16,-38 0-16,38-1 16,-64-12-16,-37 0 15,-1 0-15,-12 26 266,0-14-266,-12 1 0,-26-1 15,13 1 1,-13 0-16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BB849-06EC-422F-9DF4-CEF07C8DA88B}" type="datetimeFigureOut">
              <a:rPr lang="en-GB" smtClean="0"/>
              <a:t>27/05/2021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Editar estilos de texto maestro</a:t>
            </a:r>
          </a:p>
          <a:p>
            <a:pPr lvl="1"/>
            <a:r>
              <a:rPr lang="en-US"/>
              <a:t>Segundo nivel</a:t>
            </a:r>
          </a:p>
          <a:p>
            <a:pPr lvl="2"/>
            <a:r>
              <a:rPr lang="en-US"/>
              <a:t>Tercer nivel</a:t>
            </a:r>
          </a:p>
          <a:p>
            <a:pPr lvl="3"/>
            <a:r>
              <a:rPr lang="en-US"/>
              <a:t>Cuarto nivel</a:t>
            </a:r>
          </a:p>
          <a:p>
            <a:pPr lvl="4"/>
            <a:r>
              <a:rPr lang="en-US"/>
              <a:t>Quinto nivel </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48C475-9A6D-467D-A37D-3D8926766926}" type="slidenum">
              <a:rPr lang="en-GB" smtClean="0"/>
              <a:t>‹Nº›</a:t>
            </a:fld>
            <a:endParaRPr lang="en-GB"/>
          </a:p>
        </p:txBody>
      </p:sp>
    </p:spTree>
    <p:extLst>
      <p:ext uri="{BB962C8B-B14F-4D97-AF65-F5344CB8AC3E}">
        <p14:creationId xmlns:p14="http://schemas.microsoft.com/office/powerpoint/2010/main" val="2647766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GB" baseline="0" dirty="0"/>
              <a:t> </a:t>
            </a:r>
            <a:endParaRPr lang="en-GB" dirty="0"/>
          </a:p>
        </p:txBody>
      </p:sp>
      <p:sp>
        <p:nvSpPr>
          <p:cNvPr id="4" name="Slide Number Placeholder 3"/>
          <p:cNvSpPr>
            <a:spLocks noGrp="1"/>
          </p:cNvSpPr>
          <p:nvPr>
            <p:ph type="sldNum" sz="quarter" idx="10"/>
          </p:nvPr>
        </p:nvSpPr>
        <p:spPr/>
        <p:txBody>
          <a:bodyPr/>
          <a:lstStyle/>
          <a:p>
            <a:fld id="{613F256D-99EF-4CCC-BB7A-A444C3868EEB}" type="slidenum">
              <a:rPr lang="en-GB" smtClean="0"/>
              <a:t>1</a:t>
            </a:fld>
            <a:endParaRPr lang="en-GB" dirty="0"/>
          </a:p>
        </p:txBody>
      </p:sp>
    </p:spTree>
    <p:extLst>
      <p:ext uri="{BB962C8B-B14F-4D97-AF65-F5344CB8AC3E}">
        <p14:creationId xmlns:p14="http://schemas.microsoft.com/office/powerpoint/2010/main" val="437751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44404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885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Incluso los países de la OCDE no incluyen actualmente las cotizaciones preferentes a la seguridad social en sus informes de gastos fiscales, por lo que la transparencia de Argentina en la inclusión de esta partida es </a:t>
            </a:r>
            <a:r>
              <a:rPr lang="en-GB"/>
              <a:t>realmente loable.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9506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 </a:t>
            </a:r>
            <a:r>
              <a:rPr lang="en-GB" baseline="0" dirty="0"/>
              <a:t>principio de </a:t>
            </a:r>
            <a:r>
              <a:rPr lang="en-GB" dirty="0"/>
              <a:t>quien contamina paga </a:t>
            </a:r>
          </a:p>
          <a:p>
            <a:endParaRPr lang="en-GB" dirty="0"/>
          </a:p>
          <a:p>
            <a:r>
              <a:rPr lang="en-GB" baseline="0"/>
              <a:t>Ejemplo </a:t>
            </a:r>
            <a:r>
              <a:rPr lang="en-GB" baseline="0" dirty="0"/>
              <a:t>de minas de carbón: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Como buena práctica, las empresas mineras, al obtener los permisos de explotación necesarios, deberían contar con estimaciones acreditadas y auditables de los costes de cierre. Del mismo modo, también debería existir un mecanismo para reservar dinero para financiar los costes de cierre y reparación de la mina. Cualquier valoración adecuada de una mina debería tener en cuenta de forma plausible el coste eventual del cierre sin la presencia de ayudas públicas. </a:t>
            </a:r>
          </a:p>
          <a:p>
            <a:endParaRPr lang="en-GB" dirty="0"/>
          </a:p>
          <a:p>
            <a:endParaRPr lang="en-GB" dirty="0"/>
          </a:p>
          <a:p>
            <a:r>
              <a:rPr lang="en-GB"/>
              <a:t>Dado que </a:t>
            </a:r>
            <a:r>
              <a:rPr lang="en-GB" dirty="0"/>
              <a:t>los países de la UE están acelerando el cierre de minas de carbón debido, en parte, al cambio a fuentes de energía bajas en carbono o renovables, el gasto registrado en este tipo de medidas va en aumento. El aumento de los importes conduce inevitablemente a un incremento de la subvención total calculada, lo que resulta bastante contradictorio, ya que algunos países plantean que sus subvenciones totales a los combustibles fósiles aumentan mientras cierran minas, lo que se debe, una vez más, al principio de "quien contamina paga", que no debería recaer en la financiación pública. </a:t>
            </a:r>
          </a:p>
        </p:txBody>
      </p:sp>
      <p:sp>
        <p:nvSpPr>
          <p:cNvPr id="4" name="Slide Number Placeholder 3"/>
          <p:cNvSpPr>
            <a:spLocks noGrp="1"/>
          </p:cNvSpPr>
          <p:nvPr>
            <p:ph type="sldNum" sz="quarter" idx="10"/>
          </p:nvPr>
        </p:nvSpPr>
        <p:spPr/>
        <p:txBody>
          <a:bodyPr/>
          <a:lstStyle/>
          <a:p>
            <a:fld id="{3F48C475-9A6D-467D-A37D-3D8926766926}" type="slidenum">
              <a:rPr lang="en-GB" smtClean="0"/>
              <a:t>22</a:t>
            </a:fld>
            <a:endParaRPr lang="en-GB"/>
          </a:p>
        </p:txBody>
      </p:sp>
    </p:spTree>
    <p:extLst>
      <p:ext uri="{BB962C8B-B14F-4D97-AF65-F5344CB8AC3E}">
        <p14:creationId xmlns:p14="http://schemas.microsoft.com/office/powerpoint/2010/main" val="3331898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F48C475-9A6D-467D-A37D-3D8926766926}" type="slidenum">
              <a:rPr lang="en-GB" smtClean="0"/>
              <a:t>3</a:t>
            </a:fld>
            <a:endParaRPr lang="en-GB"/>
          </a:p>
        </p:txBody>
      </p:sp>
    </p:spTree>
    <p:extLst>
      <p:ext uri="{BB962C8B-B14F-4D97-AF65-F5344CB8AC3E}">
        <p14:creationId xmlns:p14="http://schemas.microsoft.com/office/powerpoint/2010/main" val="677635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3F48C475-9A6D-467D-A37D-3D8926766926}" type="slidenum">
              <a:rPr lang="en-GB" smtClean="0"/>
              <a:t>4</a:t>
            </a:fld>
            <a:endParaRPr lang="en-GB"/>
          </a:p>
        </p:txBody>
      </p:sp>
    </p:spTree>
    <p:extLst>
      <p:ext uri="{BB962C8B-B14F-4D97-AF65-F5344CB8AC3E}">
        <p14:creationId xmlns:p14="http://schemas.microsoft.com/office/powerpoint/2010/main" val="3807573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48C475-9A6D-467D-A37D-3D8926766926}" type="slidenum">
              <a:rPr lang="en-GB" smtClean="0"/>
              <a:t>5</a:t>
            </a:fld>
            <a:endParaRPr lang="en-GB"/>
          </a:p>
        </p:txBody>
      </p:sp>
    </p:spTree>
    <p:extLst>
      <p:ext uri="{BB962C8B-B14F-4D97-AF65-F5344CB8AC3E}">
        <p14:creationId xmlns:p14="http://schemas.microsoft.com/office/powerpoint/2010/main" val="1905174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F48C475-9A6D-467D-A37D-3D8926766926}" type="slidenum">
              <a:rPr lang="en-GB" smtClean="0"/>
              <a:t>6</a:t>
            </a:fld>
            <a:endParaRPr lang="en-GB"/>
          </a:p>
        </p:txBody>
      </p:sp>
    </p:spTree>
    <p:extLst>
      <p:ext uri="{BB962C8B-B14F-4D97-AF65-F5344CB8AC3E}">
        <p14:creationId xmlns:p14="http://schemas.microsoft.com/office/powerpoint/2010/main" val="1058743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69889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1609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3972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13F256D-99EF-4CCC-BB7A-A444C3868EEB}"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78881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8000" y="2628509"/>
            <a:ext cx="3504000" cy="4229631"/>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9"/>
            <a:ext cx="3504000" cy="4229631"/>
          </a:xfrm>
          <a:prstGeom prst="rect">
            <a:avLst/>
          </a:prstGeom>
        </p:spPr>
      </p:pic>
      <p:sp>
        <p:nvSpPr>
          <p:cNvPr id="8" name="Title 7"/>
          <p:cNvSpPr>
            <a:spLocks noGrp="1"/>
          </p:cNvSpPr>
          <p:nvPr>
            <p:ph type="ctrTitle" hasCustomPrompt="1"/>
          </p:nvPr>
        </p:nvSpPr>
        <p:spPr>
          <a:xfrm>
            <a:off x="1824000" y="2085608"/>
            <a:ext cx="8400000" cy="1661993"/>
          </a:xfrm>
          <a:prstGeom prst="rect">
            <a:avLst/>
          </a:prstGeom>
        </p:spPr>
        <p:txBody>
          <a:bodyPr lIns="90000" rIns="90000" anchor="b">
            <a:spAutoFit/>
          </a:bodyPr>
          <a:lstStyle>
            <a:lvl1pPr>
              <a:lnSpc>
                <a:spcPts val="6000"/>
              </a:lnSpc>
              <a:defRPr sz="6000" cap="all" baseline="0">
                <a:solidFill>
                  <a:schemeClr val="bg1"/>
                </a:solidFill>
              </a:defRPr>
            </a:lvl1pPr>
          </a:lstStyle>
          <a:p>
            <a:r>
              <a:rPr kumimoji="0" lang="en-US" dirty="0"/>
              <a:t>Click to edit Presentation title</a:t>
            </a:r>
          </a:p>
        </p:txBody>
      </p:sp>
      <p:sp>
        <p:nvSpPr>
          <p:cNvPr id="9" name="Subtitle 8"/>
          <p:cNvSpPr>
            <a:spLocks noGrp="1"/>
          </p:cNvSpPr>
          <p:nvPr>
            <p:ph type="subTitle" idx="1" hasCustomPrompt="1"/>
          </p:nvPr>
        </p:nvSpPr>
        <p:spPr>
          <a:xfrm>
            <a:off x="1824000" y="3805201"/>
            <a:ext cx="8400000" cy="438582"/>
          </a:xfrm>
        </p:spPr>
        <p:txBody>
          <a:bodyPr lIns="90000" rIns="90000">
            <a:spAutoFit/>
          </a:bodyPr>
          <a:lstStyle>
            <a:lvl1pPr marL="0" indent="0" algn="l">
              <a:lnSpc>
                <a:spcPts val="2667"/>
              </a:lnSpc>
              <a:spcBef>
                <a:spcPts val="0"/>
              </a:spcBef>
              <a:buNone/>
              <a:defRPr sz="2400" baseline="0">
                <a:solidFill>
                  <a:schemeClr val="bg1"/>
                </a:solidFill>
                <a:latin typeface="+mj-lt"/>
              </a:defRPr>
            </a:lvl1pPr>
            <a:lvl2pPr marL="609585" indent="0" algn="ctr">
              <a:buNone/>
            </a:lvl2pPr>
            <a:lvl3pPr marL="1219170" indent="0" algn="ctr">
              <a:buNone/>
            </a:lvl3pPr>
            <a:lvl4pPr marL="1828754" indent="0" algn="ctr">
              <a:buNone/>
            </a:lvl4pPr>
            <a:lvl5pPr marL="2438339" indent="0" algn="ctr">
              <a:buNone/>
            </a:lvl5pPr>
            <a:lvl6pPr marL="3047924" indent="0" algn="ctr">
              <a:buNone/>
            </a:lvl6pPr>
            <a:lvl7pPr marL="3657509" indent="0" algn="ctr">
              <a:buNone/>
            </a:lvl7pPr>
            <a:lvl8pPr marL="4267093" indent="0" algn="ctr">
              <a:buNone/>
            </a:lvl8pPr>
            <a:lvl9pPr marL="4876678" indent="0" algn="ctr">
              <a:buNone/>
            </a:lvl9pPr>
          </a:lstStyle>
          <a:p>
            <a:r>
              <a:rPr kumimoji="0" lang="fr-FR" dirty="0"/>
              <a:t>Click to </a:t>
            </a:r>
            <a:r>
              <a:rPr kumimoji="0" lang="fr-FR" dirty="0" err="1"/>
              <a:t>edit</a:t>
            </a:r>
            <a:r>
              <a:rPr kumimoji="0" lang="fr-FR" dirty="0"/>
              <a:t> </a:t>
            </a:r>
            <a:r>
              <a:rPr kumimoji="0" lang="fr-FR" dirty="0" err="1"/>
              <a:t>Subtitle</a:t>
            </a:r>
            <a:endParaRPr kumimoji="0" lang="en-US" dirty="0"/>
          </a:p>
        </p:txBody>
      </p:sp>
      <p:pic>
        <p:nvPicPr>
          <p:cNvPr id="37" name="Image 11"/>
          <p:cNvPicPr>
            <a:picLocks noChangeAspect="1"/>
          </p:cNvPicPr>
          <p:nvPr/>
        </p:nvPicPr>
        <p:blipFill>
          <a:blip r:embed="rId3" cstate="print"/>
          <a:stretch>
            <a:fillRect/>
          </a:stretch>
        </p:blipFill>
        <p:spPr>
          <a:xfrm>
            <a:off x="681601" y="432000"/>
            <a:ext cx="923076" cy="1440000"/>
          </a:xfrm>
          <a:prstGeom prst="rect">
            <a:avLst/>
          </a:prstGeom>
        </p:spPr>
      </p:pic>
      <p:sp>
        <p:nvSpPr>
          <p:cNvPr id="12"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333" baseline="0">
                <a:solidFill>
                  <a:schemeClr val="bg1"/>
                </a:solidFill>
                <a:latin typeface="Arial"/>
              </a:defRPr>
            </a:lvl1pPr>
          </a:lstStyle>
          <a:p>
            <a:fld id="{68EF622D-038F-48C9-83F1-1EB58B587068}" type="datetime1">
              <a:rPr lang="en-GB" smtClean="0"/>
              <a:t>27/05/2021</a:t>
            </a:fld>
            <a:endParaRPr lang="en-GB"/>
          </a:p>
        </p:txBody>
      </p:sp>
      <p:sp>
        <p:nvSpPr>
          <p:cNvPr id="13"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333" kern="1200" baseline="0">
                <a:solidFill>
                  <a:schemeClr val="bg1"/>
                </a:solidFill>
                <a:latin typeface="Arial"/>
              </a:defRPr>
            </a:lvl1pPr>
          </a:lstStyle>
          <a:p>
            <a:endParaRPr lang="en-GB"/>
          </a:p>
        </p:txBody>
      </p:sp>
      <p:pic>
        <p:nvPicPr>
          <p:cNvPr id="10"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2000" y="6055200"/>
            <a:ext cx="2323200" cy="578821"/>
          </a:xfrm>
          <a:prstGeom prst="rect">
            <a:avLst/>
          </a:prstGeom>
        </p:spPr>
      </p:pic>
    </p:spTree>
    <p:extLst>
      <p:ext uri="{BB962C8B-B14F-4D97-AF65-F5344CB8AC3E}">
        <p14:creationId xmlns:p14="http://schemas.microsoft.com/office/powerpoint/2010/main" val="2510529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333" baseline="0">
                <a:solidFill>
                  <a:srgbClr val="727272"/>
                </a:solidFill>
                <a:latin typeface="Arial"/>
              </a:defRPr>
            </a:lvl1pPr>
          </a:lstStyle>
          <a:p>
            <a:fld id="{C74F0AF0-E32F-4517-B073-F74AB1497C4B}" type="datetime1">
              <a:rPr lang="en-GB" smtClean="0"/>
              <a:t>27/05/2021</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333"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333" baseline="0">
                <a:solidFill>
                  <a:schemeClr val="bg1"/>
                </a:solidFill>
                <a:latin typeface="Arial"/>
              </a:defRPr>
            </a:lvl1pPr>
          </a:lstStyle>
          <a:p>
            <a:fld id="{510A7322-CCF6-4064-A8B2-C85F8888A8BC}" type="slidenum">
              <a:rPr lang="en-GB" smtClean="0"/>
              <a:t>‹Nº›</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a:t>Click to edit Slide title</a:t>
            </a:r>
            <a:br>
              <a:rPr lang="en-US" dirty="0"/>
            </a:br>
            <a:r>
              <a:rPr lang="en-US" dirty="0"/>
              <a:t>Slide title can be extended to two lines</a:t>
            </a:r>
          </a:p>
        </p:txBody>
      </p:sp>
    </p:spTree>
    <p:extLst>
      <p:ext uri="{BB962C8B-B14F-4D97-AF65-F5344CB8AC3E}">
        <p14:creationId xmlns:p14="http://schemas.microsoft.com/office/powerpoint/2010/main" val="912233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10924802" y="5328000"/>
            <a:ext cx="1267209" cy="1530000"/>
          </a:xfrm>
          <a:prstGeom prst="rect">
            <a:avLst/>
          </a:prstGeom>
        </p:spPr>
      </p:pic>
      <p:pic>
        <p:nvPicPr>
          <p:cNvPr id="8" name="Image 7"/>
          <p:cNvPicPr>
            <a:picLocks noChangeAspect="1"/>
          </p:cNvPicPr>
          <p:nvPr/>
        </p:nvPicPr>
        <p:blipFill>
          <a:blip r:embed="rId3" cstate="print"/>
          <a:stretch>
            <a:fillRect/>
          </a:stretch>
        </p:blipFill>
        <p:spPr>
          <a:xfrm>
            <a:off x="772800" y="468000"/>
            <a:ext cx="923077" cy="1440000"/>
          </a:xfrm>
          <a:prstGeom prst="rect">
            <a:avLst/>
          </a:prstGeom>
        </p:spPr>
      </p:pic>
      <p:sp>
        <p:nvSpPr>
          <p:cNvPr id="9" name="Title 1"/>
          <p:cNvSpPr>
            <a:spLocks noGrp="1"/>
          </p:cNvSpPr>
          <p:nvPr>
            <p:ph type="title" hasCustomPrompt="1"/>
          </p:nvPr>
        </p:nvSpPr>
        <p:spPr>
          <a:xfrm>
            <a:off x="1680000" y="2754594"/>
            <a:ext cx="8832000" cy="1388415"/>
          </a:xfrm>
        </p:spPr>
        <p:txBody>
          <a:bodyPr anchor="ctr" anchorCtr="0">
            <a:spAutoFit/>
          </a:bodyPr>
          <a:lstStyle>
            <a:lvl1pPr algn="ctr">
              <a:lnSpc>
                <a:spcPts val="4933"/>
              </a:lnSpc>
              <a:defRPr sz="4933" b="0" i="0" cap="all" baseline="0">
                <a:solidFill>
                  <a:schemeClr val="bg1"/>
                </a:solidFill>
              </a:defRPr>
            </a:lvl1pPr>
          </a:lstStyle>
          <a:p>
            <a:r>
              <a:rPr lang="en-US" dirty="0"/>
              <a:t>Click to edit Section Header title</a:t>
            </a:r>
          </a:p>
        </p:txBody>
      </p:sp>
      <p:sp>
        <p:nvSpPr>
          <p:cNvPr id="10"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333" baseline="0">
                <a:solidFill>
                  <a:schemeClr val="bg1"/>
                </a:solidFill>
                <a:latin typeface="Arial"/>
              </a:defRPr>
            </a:lvl1pPr>
          </a:lstStyle>
          <a:p>
            <a:fld id="{0880B845-47CC-49ED-988A-67E4C2984840}" type="datetime1">
              <a:rPr lang="en-GB" smtClean="0"/>
              <a:t>27/05/2021</a:t>
            </a:fld>
            <a:endParaRPr lang="en-GB"/>
          </a:p>
        </p:txBody>
      </p:sp>
      <p:sp>
        <p:nvSpPr>
          <p:cNvPr id="11"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333" kern="1200" baseline="0">
                <a:solidFill>
                  <a:schemeClr val="bg1"/>
                </a:solidFill>
                <a:latin typeface="Arial"/>
              </a:defRPr>
            </a:lvl1pPr>
          </a:lstStyle>
          <a:p>
            <a:endParaRPr lang="en-GB"/>
          </a:p>
        </p:txBody>
      </p:sp>
      <p:sp>
        <p:nvSpPr>
          <p:cNvPr id="12"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333" baseline="0">
                <a:solidFill>
                  <a:schemeClr val="tx2"/>
                </a:solidFill>
                <a:latin typeface="Arial"/>
              </a:defRPr>
            </a:lvl1pPr>
          </a:lstStyle>
          <a:p>
            <a:fld id="{510A7322-CCF6-4064-A8B2-C85F8888A8BC}" type="slidenum">
              <a:rPr lang="en-GB" smtClean="0"/>
              <a:t>‹Nº›</a:t>
            </a:fld>
            <a:endParaRPr lang="en-GB"/>
          </a:p>
        </p:txBody>
      </p:sp>
    </p:spTree>
    <p:extLst>
      <p:ext uri="{BB962C8B-B14F-4D97-AF65-F5344CB8AC3E}">
        <p14:creationId xmlns:p14="http://schemas.microsoft.com/office/powerpoint/2010/main" val="1364843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24802" y="5328186"/>
            <a:ext cx="1267209" cy="1529631"/>
          </a:xfrm>
          <a:prstGeom prst="rect">
            <a:avLst/>
          </a:prstGeom>
        </p:spPr>
      </p:pic>
      <p:sp>
        <p:nvSpPr>
          <p:cNvPr id="21" name="Rectangle 20"/>
          <p:cNvSpPr/>
          <p:nvPr/>
        </p:nvSpPr>
        <p:spPr bwMode="auto">
          <a:xfrm>
            <a:off x="672000" y="1306800"/>
            <a:ext cx="10872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121920" tIns="60960" rIns="121920" bIns="60960" numCol="1" rtlCol="0" anchor="t" anchorCtr="0" compatLnSpc="1">
            <a:prstTxWarp prst="textNoShape">
              <a:avLst/>
            </a:prstTxWarp>
          </a:bodyPr>
          <a:lstStyle/>
          <a:p>
            <a:pPr marL="0" marR="0" indent="0" algn="ctr" defTabSz="1219170" rtl="0" eaLnBrk="0" fontAlgn="base" latinLnBrk="0" hangingPunct="0">
              <a:lnSpc>
                <a:spcPct val="100000"/>
              </a:lnSpc>
              <a:spcBef>
                <a:spcPct val="0"/>
              </a:spcBef>
              <a:spcAft>
                <a:spcPct val="0"/>
              </a:spcAft>
              <a:buClrTx/>
              <a:buSzTx/>
              <a:buFontTx/>
              <a:buNone/>
              <a:tabLst/>
            </a:pPr>
            <a:endParaRPr kumimoji="0" lang="fr-FR" sz="2667" b="0" i="0" u="none" strike="noStrike" cap="none" normalizeH="0" baseline="0">
              <a:ln>
                <a:noFill/>
              </a:ln>
              <a:solidFill>
                <a:schemeClr val="tx1"/>
              </a:solidFill>
              <a:effectLst/>
              <a:latin typeface="Helvetica 65 Medium" pitchFamily="34" charset="0"/>
            </a:endParaRPr>
          </a:p>
        </p:txBody>
      </p:sp>
      <p:pic>
        <p:nvPicPr>
          <p:cNvPr id="24" name="Image 7"/>
          <p:cNvPicPr>
            <a:picLocks noChangeAspect="1"/>
          </p:cNvPicPr>
          <p:nvPr/>
        </p:nvPicPr>
        <p:blipFill>
          <a:blip r:embed="rId6" cstate="print"/>
          <a:stretch>
            <a:fillRect/>
          </a:stretch>
        </p:blipFill>
        <p:spPr>
          <a:xfrm>
            <a:off x="667202" y="288000"/>
            <a:ext cx="611537" cy="954000"/>
          </a:xfrm>
          <a:prstGeom prst="rect">
            <a:avLst/>
          </a:prstGeom>
        </p:spPr>
      </p:pic>
      <p:sp>
        <p:nvSpPr>
          <p:cNvPr id="13" name="Text Placeholder 12"/>
          <p:cNvSpPr>
            <a:spLocks noGrp="1"/>
          </p:cNvSpPr>
          <p:nvPr>
            <p:ph type="body" idx="1"/>
          </p:nvPr>
        </p:nvSpPr>
        <p:spPr>
          <a:xfrm>
            <a:off x="624000" y="1602000"/>
            <a:ext cx="10958400" cy="4525200"/>
          </a:xfrm>
          <a:prstGeom prst="rect">
            <a:avLst/>
          </a:prstGeom>
        </p:spPr>
        <p:txBody>
          <a:bodyPr vert="horz">
            <a:normAutofit/>
          </a:bodyPr>
          <a:lstStyle/>
          <a:p>
            <a:pPr lvl="0" eaLnBrk="1" latinLnBrk="0" hangingPunct="1"/>
            <a:r>
              <a:rPr kumimoji="0" lang="en-US"/>
              <a:t>Haga clic para editar los estilos de texto maestro</a:t>
            </a:r>
          </a:p>
          <a:p>
            <a:pPr lvl="1" eaLnBrk="1" latinLnBrk="0" hangingPunct="1"/>
            <a:r>
              <a:rPr kumimoji="0" lang="en-US"/>
              <a:t>Segundo nivel</a:t>
            </a:r>
          </a:p>
          <a:p>
            <a:pPr lvl="2" eaLnBrk="1" latinLnBrk="0" hangingPunct="1"/>
            <a:r>
              <a:rPr kumimoji="0" lang="en-US"/>
              <a:t>Tercer nivel</a:t>
            </a:r>
          </a:p>
          <a:p>
            <a:pPr lvl="3" eaLnBrk="1" latinLnBrk="0" hangingPunct="1"/>
            <a:r>
              <a:rPr kumimoji="0" lang="en-US"/>
              <a:t>Cuarto nivel</a:t>
            </a:r>
          </a:p>
          <a:p>
            <a:pPr lvl="4" eaLnBrk="1" latinLnBrk="0" hangingPunct="1"/>
            <a:r>
              <a:rPr kumimoji="0" lang="en-US"/>
              <a:t>Quinto nivel </a:t>
            </a:r>
            <a:endParaRPr kumimoji="0" lang="en-US" dirty="0"/>
          </a:p>
        </p:txBody>
      </p:sp>
      <p:sp>
        <p:nvSpPr>
          <p:cNvPr id="25" name="Title Placeholder 1"/>
          <p:cNvSpPr>
            <a:spLocks noGrp="1"/>
          </p:cNvSpPr>
          <p:nvPr>
            <p:ph type="title"/>
          </p:nvPr>
        </p:nvSpPr>
        <p:spPr>
          <a:xfrm>
            <a:off x="1440000" y="237600"/>
            <a:ext cx="9888000" cy="1022400"/>
          </a:xfrm>
          <a:prstGeom prst="rect">
            <a:avLst/>
          </a:prstGeom>
        </p:spPr>
        <p:txBody>
          <a:bodyPr vert="horz" lIns="91440" tIns="45720" rIns="91440" bIns="45720" rtlCol="0" anchor="ctr">
            <a:noAutofit/>
          </a:bodyPr>
          <a:lstStyle/>
          <a:p>
            <a:r>
              <a:rPr lang="en-US" dirty="0"/>
              <a:t>Haga clic para editar el título de la diapositiva</a:t>
            </a:r>
            <a:br>
              <a:rPr lang="en-US" dirty="0"/>
            </a:br>
            <a:r>
              <a:rPr lang="en-US" dirty="0"/>
              <a:t>El título de la diapositiva puede ampliarse a dos líneas </a:t>
            </a:r>
          </a:p>
        </p:txBody>
      </p:sp>
      <p:sp>
        <p:nvSpPr>
          <p:cNvPr id="26"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333" baseline="0">
                <a:solidFill>
                  <a:srgbClr val="727272"/>
                </a:solidFill>
                <a:latin typeface="Arial"/>
              </a:defRPr>
            </a:lvl1pPr>
          </a:lstStyle>
          <a:p>
            <a:fld id="{733400CB-A2B4-4671-94DA-A07EC21870D5}" type="datetime1">
              <a:rPr lang="en-GB" smtClean="0"/>
              <a:t>27/05/2021</a:t>
            </a:fld>
            <a:endParaRPr lang="en-GB"/>
          </a:p>
        </p:txBody>
      </p:sp>
      <p:sp>
        <p:nvSpPr>
          <p:cNvPr id="27"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333" kern="1200" baseline="0">
                <a:solidFill>
                  <a:srgbClr val="727272"/>
                </a:solidFill>
                <a:latin typeface="Arial"/>
              </a:defRPr>
            </a:lvl1pPr>
          </a:lstStyle>
          <a:p>
            <a:endParaRPr lang="en-GB"/>
          </a:p>
        </p:txBody>
      </p:sp>
      <p:sp>
        <p:nvSpPr>
          <p:cNvPr id="41"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333" baseline="0">
                <a:solidFill>
                  <a:schemeClr val="bg1"/>
                </a:solidFill>
                <a:latin typeface="Arial"/>
              </a:defRPr>
            </a:lvl1pPr>
          </a:lstStyle>
          <a:p>
            <a:fld id="{510A7322-CCF6-4064-A8B2-C85F8888A8BC}" type="slidenum">
              <a:rPr lang="en-GB" smtClean="0"/>
              <a:t>‹Nº›</a:t>
            </a:fld>
            <a:endParaRPr lang="en-GB"/>
          </a:p>
        </p:txBody>
      </p:sp>
    </p:spTree>
    <p:extLst>
      <p:ext uri="{BB962C8B-B14F-4D97-AF65-F5344CB8AC3E}">
        <p14:creationId xmlns:p14="http://schemas.microsoft.com/office/powerpoint/2010/main" val="377769884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Lst>
  <p:hf hdr="0" ftr="0" dt="0"/>
  <p:txStyles>
    <p:titleStyle>
      <a:lvl1pPr algn="l" rtl="0" eaLnBrk="1" latinLnBrk="0" hangingPunct="1">
        <a:spcBef>
          <a:spcPct val="0"/>
        </a:spcBef>
        <a:buNone/>
        <a:defRPr kumimoji="0" sz="4267" kern="1200">
          <a:solidFill>
            <a:schemeClr val="tx1"/>
          </a:solidFill>
          <a:latin typeface="+mj-lt"/>
          <a:ea typeface="+mj-ea"/>
          <a:cs typeface="+mj-cs"/>
        </a:defRPr>
      </a:lvl1pPr>
    </p:titleStyle>
    <p:bodyStyle>
      <a:lvl1pPr marL="455989" indent="-455989" algn="l" rtl="0" eaLnBrk="1" latinLnBrk="0" hangingPunct="1">
        <a:spcBef>
          <a:spcPts val="1024"/>
        </a:spcBef>
        <a:buClr>
          <a:schemeClr val="tx1"/>
        </a:buClr>
        <a:buFont typeface="Arial" pitchFamily="34" charset="0"/>
        <a:buChar char="•"/>
        <a:defRPr kumimoji="0" sz="4267" kern="1200">
          <a:solidFill>
            <a:schemeClr val="tx1"/>
          </a:solidFill>
          <a:latin typeface="+mn-lt"/>
          <a:ea typeface="+mn-ea"/>
          <a:cs typeface="+mn-cs"/>
        </a:defRPr>
      </a:lvl1pPr>
      <a:lvl2pPr marL="988775" indent="-379191" algn="l" rtl="0" eaLnBrk="1" latinLnBrk="0" hangingPunct="1">
        <a:spcBef>
          <a:spcPts val="896"/>
        </a:spcBef>
        <a:buClr>
          <a:schemeClr val="tx1"/>
        </a:buClr>
        <a:buFont typeface="Arial" pitchFamily="34" charset="0"/>
        <a:buChar char="–"/>
        <a:defRPr kumimoji="0" sz="3733" kern="1200">
          <a:solidFill>
            <a:schemeClr val="tx1"/>
          </a:solidFill>
          <a:latin typeface="+mn-lt"/>
          <a:ea typeface="+mn-ea"/>
          <a:cs typeface="+mn-cs"/>
        </a:defRPr>
      </a:lvl2pPr>
      <a:lvl3pPr marL="1526362" indent="-307192"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3pPr>
      <a:lvl4pPr marL="2135947" indent="-307192" algn="l" rtl="0" eaLnBrk="1" latinLnBrk="0" hangingPunct="1">
        <a:spcBef>
          <a:spcPts val="640"/>
        </a:spcBef>
        <a:buClr>
          <a:schemeClr val="tx1"/>
        </a:buClr>
        <a:buFont typeface="Arial" pitchFamily="34" charset="0"/>
        <a:buChar char="–"/>
        <a:defRPr kumimoji="0" sz="2667" kern="1200">
          <a:solidFill>
            <a:schemeClr val="tx1"/>
          </a:solidFill>
          <a:latin typeface="+mn-lt"/>
          <a:ea typeface="+mn-ea"/>
          <a:cs typeface="+mn-cs"/>
        </a:defRPr>
      </a:lvl4pPr>
      <a:lvl5pPr marL="2745531" indent="-307192" algn="l" rtl="0" eaLnBrk="1" latinLnBrk="0" hangingPunct="1">
        <a:spcBef>
          <a:spcPts val="640"/>
        </a:spcBef>
        <a:buClr>
          <a:schemeClr val="tx1"/>
        </a:buClr>
        <a:buFont typeface="Arial" pitchFamily="34" charset="0"/>
        <a:buChar char="»"/>
        <a:defRPr kumimoji="0" sz="2667" kern="1200">
          <a:solidFill>
            <a:schemeClr val="tx1"/>
          </a:solidFill>
          <a:latin typeface="+mn-lt"/>
          <a:ea typeface="+mn-ea"/>
          <a:cs typeface="+mn-cs"/>
        </a:defRPr>
      </a:lvl5pPr>
      <a:lvl6pPr marL="2145738" indent="-243834" algn="l" rtl="0" eaLnBrk="1" latinLnBrk="0" hangingPunct="1">
        <a:spcBef>
          <a:spcPts val="400"/>
        </a:spcBef>
        <a:buClr>
          <a:schemeClr val="accent3"/>
        </a:buClr>
        <a:buFont typeface="Georgia"/>
        <a:buChar char="▫"/>
        <a:defRPr kumimoji="0" sz="2400" kern="1200">
          <a:solidFill>
            <a:schemeClr val="accent3"/>
          </a:solidFill>
          <a:latin typeface="+mn-lt"/>
          <a:ea typeface="+mn-ea"/>
          <a:cs typeface="+mn-cs"/>
        </a:defRPr>
      </a:lvl6pPr>
      <a:lvl7pPr marL="2438339" indent="-243834" algn="l" rtl="0" eaLnBrk="1" latinLnBrk="0" hangingPunct="1">
        <a:spcBef>
          <a:spcPts val="400"/>
        </a:spcBef>
        <a:buClr>
          <a:schemeClr val="accent3"/>
        </a:buClr>
        <a:buFont typeface="Georgia"/>
        <a:buChar char="▫"/>
        <a:defRPr kumimoji="0" sz="2133" kern="1200">
          <a:solidFill>
            <a:schemeClr val="accent3"/>
          </a:solidFill>
          <a:latin typeface="+mn-lt"/>
          <a:ea typeface="+mn-ea"/>
          <a:cs typeface="+mn-cs"/>
        </a:defRPr>
      </a:lvl7pPr>
      <a:lvl8pPr marL="2706556" indent="-243834" algn="l" rtl="0" eaLnBrk="1" latinLnBrk="0" hangingPunct="1">
        <a:spcBef>
          <a:spcPts val="400"/>
        </a:spcBef>
        <a:buClr>
          <a:schemeClr val="accent3"/>
        </a:buClr>
        <a:buFont typeface="Georgia"/>
        <a:buChar char="◦"/>
        <a:defRPr kumimoji="0" sz="2000" kern="1200">
          <a:solidFill>
            <a:schemeClr val="accent3"/>
          </a:solidFill>
          <a:latin typeface="+mn-lt"/>
          <a:ea typeface="+mn-ea"/>
          <a:cs typeface="+mn-cs"/>
        </a:defRPr>
      </a:lvl8pPr>
      <a:lvl9pPr marL="2986965" indent="-243834" algn="l" rtl="0" eaLnBrk="1" latinLnBrk="0" hangingPunct="1">
        <a:spcBef>
          <a:spcPts val="400"/>
        </a:spcBef>
        <a:buClr>
          <a:schemeClr val="accent3"/>
        </a:buClr>
        <a:buFont typeface="Georgia"/>
        <a:buChar char="◦"/>
        <a:defRPr kumimoji="0" sz="1867"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2.x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8" Type="http://schemas.openxmlformats.org/officeDocument/2006/relationships/customXml" Target="../ink/ink8.xml"/><Relationship Id="rId3" Type="http://schemas.openxmlformats.org/officeDocument/2006/relationships/customXml" Target="../ink/ink5.xml"/><Relationship Id="rId7" Type="http://schemas.openxmlformats.org/officeDocument/2006/relationships/customXml" Target="../ink/ink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6.xml"/><Relationship Id="rId4" Type="http://schemas.openxmlformats.org/officeDocument/2006/relationships/image" Target="../media/image11.emf"/></Relationships>
</file>

<file path=ppt/slides/_rels/slide16.xml.rels><?xml version="1.0" encoding="UTF-8" standalone="yes"?>
<Relationships xmlns="http://schemas.openxmlformats.org/package/2006/relationships"><Relationship Id="rId8" Type="http://schemas.openxmlformats.org/officeDocument/2006/relationships/customXml" Target="../ink/ink12.xml"/><Relationship Id="rId3" Type="http://schemas.openxmlformats.org/officeDocument/2006/relationships/customXml" Target="../ink/ink9.xml"/><Relationship Id="rId7" Type="http://schemas.openxmlformats.org/officeDocument/2006/relationships/customXml" Target="../ink/ink1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10.xml"/><Relationship Id="rId4" Type="http://schemas.openxmlformats.org/officeDocument/2006/relationships/image" Target="../media/image11.emf"/></Relationships>
</file>

<file path=ppt/slides/_rels/slide17.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customXml" Target="../ink/ink13.xml"/><Relationship Id="rId7" Type="http://schemas.openxmlformats.org/officeDocument/2006/relationships/customXml" Target="../ink/ink15.xml"/><Relationship Id="rId12"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2.emf"/><Relationship Id="rId11" Type="http://schemas.openxmlformats.org/officeDocument/2006/relationships/image" Target="../media/image10.jpeg"/><Relationship Id="rId5" Type="http://schemas.openxmlformats.org/officeDocument/2006/relationships/customXml" Target="../ink/ink14.xml"/><Relationship Id="rId10" Type="http://schemas.openxmlformats.org/officeDocument/2006/relationships/hyperlink" Target="https://unstats.un.org/unsd/energy/balance/" TargetMode="External"/><Relationship Id="rId4" Type="http://schemas.openxmlformats.org/officeDocument/2006/relationships/image" Target="../media/image11.emf"/><Relationship Id="rId9" Type="http://schemas.openxmlformats.org/officeDocument/2006/relationships/hyperlink" Target="https://www.iea.org/subscribe-to-data-services/world-energy-balances-and-statistics" TargetMode="External"/></Relationships>
</file>

<file path=ppt/slides/_rels/slide18.xml.rels><?xml version="1.0" encoding="UTF-8" standalone="yes"?>
<Relationships xmlns="http://schemas.openxmlformats.org/package/2006/relationships"><Relationship Id="rId8" Type="http://schemas.openxmlformats.org/officeDocument/2006/relationships/customXml" Target="../ink/ink20.xml"/><Relationship Id="rId3" Type="http://schemas.openxmlformats.org/officeDocument/2006/relationships/customXml" Target="../ink/ink17.xml"/><Relationship Id="rId7" Type="http://schemas.openxmlformats.org/officeDocument/2006/relationships/customXml" Target="../ink/ink1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18.xml"/><Relationship Id="rId10" Type="http://schemas.openxmlformats.org/officeDocument/2006/relationships/image" Target="../media/image13.png"/><Relationship Id="rId4" Type="http://schemas.openxmlformats.org/officeDocument/2006/relationships/image" Target="../media/image11.emf"/></Relationships>
</file>

<file path=ppt/slides/_rels/slide19.xml.rels><?xml version="1.0" encoding="UTF-8" standalone="yes"?>
<Relationships xmlns="http://schemas.openxmlformats.org/package/2006/relationships"><Relationship Id="rId8" Type="http://schemas.openxmlformats.org/officeDocument/2006/relationships/customXml" Target="../ink/ink24.xml"/><Relationship Id="rId3" Type="http://schemas.openxmlformats.org/officeDocument/2006/relationships/customXml" Target="../ink/ink21.xml"/><Relationship Id="rId7" Type="http://schemas.openxmlformats.org/officeDocument/2006/relationships/customXml" Target="../ink/ink2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22.xml"/><Relationship Id="rId10" Type="http://schemas.openxmlformats.org/officeDocument/2006/relationships/image" Target="../media/image14.png"/><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customXml" Target="../ink/ink28.xml"/><Relationship Id="rId3" Type="http://schemas.openxmlformats.org/officeDocument/2006/relationships/customXml" Target="../ink/ink25.xml"/><Relationship Id="rId7" Type="http://schemas.openxmlformats.org/officeDocument/2006/relationships/customXml" Target="../ink/ink27.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customXml" Target="../ink/ink26.xml"/><Relationship Id="rId4" Type="http://schemas.openxmlformats.org/officeDocument/2006/relationships/image" Target="../media/image11.emf"/><Relationship Id="rId9" Type="http://schemas.openxmlformats.org/officeDocument/2006/relationships/hyperlink" Target="https://tinyurl.com/72yfsfbc"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0"/>
            <a:ext cx="12192000" cy="6925613"/>
          </a:xfrm>
          <a:prstGeom prst="rect">
            <a:avLst/>
          </a:prstGeom>
        </p:spPr>
      </p:pic>
      <p:sp>
        <p:nvSpPr>
          <p:cNvPr id="2" name="Title 1"/>
          <p:cNvSpPr>
            <a:spLocks noGrp="1"/>
          </p:cNvSpPr>
          <p:nvPr>
            <p:ph type="ctrTitle"/>
          </p:nvPr>
        </p:nvSpPr>
        <p:spPr>
          <a:xfrm>
            <a:off x="315904" y="775972"/>
            <a:ext cx="10082963" cy="6082028"/>
          </a:xfrm>
        </p:spPr>
        <p:txBody>
          <a:bodyPr>
            <a:noAutofit/>
          </a:bodyPr>
          <a:lstStyle/>
          <a:p>
            <a:pPr>
              <a:lnSpc>
                <a:spcPct val="100000"/>
              </a:lnSpc>
              <a:spcBef>
                <a:spcPts val="800"/>
              </a:spcBef>
              <a:spcAft>
                <a:spcPts val="800"/>
              </a:spcAft>
            </a:pPr>
            <a:br>
              <a:rPr lang="en-US" sz="3200" b="1" cap="none" dirty="0"/>
            </a:br>
            <a:br>
              <a:rPr lang="en-US" sz="3200" b="1" cap="none" dirty="0"/>
            </a:br>
            <a:r>
              <a:rPr lang="en-US" sz="3200" b="1" cap="none" dirty="0"/>
              <a:t>Indicador ODS 12.c.1 formación</a:t>
            </a:r>
            <a:br>
              <a:rPr lang="en-US" sz="3200" b="1" cap="none" dirty="0"/>
            </a:br>
            <a:r>
              <a:rPr lang="en-US" sz="3200" b="1" cap="none" dirty="0"/>
              <a:t>Gastos fiscales </a:t>
            </a:r>
            <a:br>
              <a:rPr lang="en-GB" sz="3200" b="1" cap="none" dirty="0"/>
            </a:br>
            <a:br>
              <a:rPr lang="en-GB" sz="3200" cap="none" dirty="0"/>
            </a:br>
            <a:br>
              <a:rPr lang="en-GB" sz="2133" cap="none" dirty="0"/>
            </a:br>
            <a:br>
              <a:rPr lang="en-GB" sz="2133" cap="none" dirty="0"/>
            </a:br>
            <a:br>
              <a:rPr lang="en-GB" sz="2133" cap="none" dirty="0"/>
            </a:br>
            <a:br>
              <a:rPr lang="en-GB" sz="2133" cap="none" dirty="0"/>
            </a:br>
            <a:br>
              <a:rPr lang="en-GB" sz="2133" cap="none" dirty="0"/>
            </a:br>
            <a:r>
              <a:rPr lang="en-GB" sz="2133" b="1" cap="none" dirty="0"/>
              <a:t>Sarah </a:t>
            </a:r>
            <a:r>
              <a:rPr lang="en-GB" sz="2133" b="1" cap="none" dirty="0" err="1"/>
              <a:t>Miet</a:t>
            </a:r>
            <a:br>
              <a:rPr lang="en-GB" sz="2133" b="1" cap="none" dirty="0"/>
            </a:br>
            <a:r>
              <a:rPr lang="en-GB" sz="2133" b="1" cap="none" dirty="0"/>
              <a:t>Mark Mateo</a:t>
            </a:r>
            <a:br>
              <a:rPr lang="en-GB" sz="2133" b="1" cap="none" dirty="0"/>
            </a:br>
            <a:r>
              <a:rPr lang="en-GB" sz="2133" b="1" cap="none" dirty="0"/>
              <a:t>OECD </a:t>
            </a:r>
            <a:r>
              <a:rPr lang="es-ES" sz="2133" b="1" cap="none" dirty="0"/>
              <a:t>Organización para la Cooperación y el Desarrollo Económico</a:t>
            </a:r>
            <a:br>
              <a:rPr lang="es-ES" sz="2133" b="1" cap="none" dirty="0"/>
            </a:br>
            <a:r>
              <a:rPr lang="en-GB" sz="2133" b="1" cap="none" dirty="0"/>
              <a:t>Environmental Performance and Information Division</a:t>
            </a:r>
            <a:br>
              <a:rPr lang="en-GB" sz="2133" cap="none" dirty="0"/>
            </a:br>
            <a:endParaRPr lang="en-GB" sz="2133" cap="none" dirty="0"/>
          </a:p>
        </p:txBody>
      </p:sp>
    </p:spTree>
    <p:extLst>
      <p:ext uri="{BB962C8B-B14F-4D97-AF65-F5344CB8AC3E}">
        <p14:creationId xmlns:p14="http://schemas.microsoft.com/office/powerpoint/2010/main" val="1334092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sz="3600" b="1" dirty="0">
                <a:solidFill>
                  <a:schemeClr val="accent3">
                    <a:lumMod val="75000"/>
                  </a:schemeClr>
                </a:solidFill>
                <a:latin typeface="+mj-lt"/>
              </a:rPr>
              <a:t>Créditos: cantidades deducidas de la cuota tributaria</a:t>
            </a:r>
          </a:p>
          <a:p>
            <a:pPr lvl="1"/>
            <a:r>
              <a:rPr lang="en-GB" sz="2800" dirty="0">
                <a:latin typeface="+mj-lt"/>
              </a:rPr>
              <a:t>Ejemplo: </a:t>
            </a:r>
          </a:p>
          <a:p>
            <a:pPr lvl="2"/>
            <a:r>
              <a:rPr lang="en-GB" sz="2267" dirty="0">
                <a:latin typeface="+mj-lt"/>
              </a:rPr>
              <a:t>A través de un programa, el Gobierno concede un crédito de 15 millones de dólares de la cuota del impuesto de sociedades de las empresas mineras de carbón del país. </a:t>
            </a:r>
          </a:p>
          <a:p>
            <a:pPr lvl="2"/>
            <a:r>
              <a:rPr lang="en-GB" sz="2533" i="1" dirty="0">
                <a:latin typeface="+mj-lt"/>
              </a:rPr>
              <a:t>De nuestro ejemplo anterior:</a:t>
            </a:r>
          </a:p>
          <a:p>
            <a:pPr lvl="3"/>
            <a:r>
              <a:rPr lang="en-GB" sz="2000" i="1" dirty="0">
                <a:latin typeface="+mj-lt"/>
              </a:rPr>
              <a:t>Si el pasivo CIT calculado de la empresa minera del carbón es de 30 M USD, aplicando el crédito:</a:t>
            </a:r>
          </a:p>
          <a:p>
            <a:pPr lvl="4"/>
            <a:r>
              <a:rPr lang="en-GB" sz="2000" i="1" dirty="0">
                <a:latin typeface="+mj-lt"/>
              </a:rPr>
              <a:t>30 M$ - 15 M$ = 15 M$ (nuevo pasivo CIT)</a:t>
            </a:r>
          </a:p>
          <a:p>
            <a:pPr lvl="4"/>
            <a:r>
              <a:rPr lang="en-GB" sz="2000" i="1" dirty="0">
                <a:latin typeface="+mj-lt"/>
              </a:rPr>
              <a:t>Ingresos no percibidos: 15 MILLONES DE DÓLARES</a:t>
            </a:r>
          </a:p>
        </p:txBody>
      </p:sp>
      <p:sp>
        <p:nvSpPr>
          <p:cNvPr id="3" name="Slide Number Placeholder 2"/>
          <p:cNvSpPr>
            <a:spLocks noGrp="1"/>
          </p:cNvSpPr>
          <p:nvPr>
            <p:ph type="sldNum" sz="quarter" idx="4"/>
          </p:nvPr>
        </p:nvSpPr>
        <p:spPr/>
        <p:txBody>
          <a:bodyPr/>
          <a:lstStyle/>
          <a:p>
            <a:fld id="{510A7322-CCF6-4064-A8B2-C85F8888A8BC}" type="slidenum">
              <a:rPr lang="en-GB" smtClean="0"/>
              <a:t>10</a:t>
            </a:fld>
            <a:endParaRPr lang="en-GB"/>
          </a:p>
        </p:txBody>
      </p:sp>
      <p:sp>
        <p:nvSpPr>
          <p:cNvPr id="4" name="Title 3"/>
          <p:cNvSpPr>
            <a:spLocks noGrp="1"/>
          </p:cNvSpPr>
          <p:nvPr>
            <p:ph type="title"/>
          </p:nvPr>
        </p:nvSpPr>
        <p:spPr/>
        <p:txBody>
          <a:bodyPr/>
          <a:lstStyle/>
          <a:p>
            <a:r>
              <a:rPr lang="en-GB" sz="3200" b="1" dirty="0"/>
              <a:t>Alcance de los gastos fiscales (3) </a:t>
            </a:r>
          </a:p>
        </p:txBody>
      </p:sp>
    </p:spTree>
    <p:extLst>
      <p:ext uri="{BB962C8B-B14F-4D97-AF65-F5344CB8AC3E}">
        <p14:creationId xmlns:p14="http://schemas.microsoft.com/office/powerpoint/2010/main" val="3945034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GB" sz="3000" b="1" dirty="0">
                <a:solidFill>
                  <a:schemeClr val="accent3">
                    <a:lumMod val="75000"/>
                  </a:schemeClr>
                </a:solidFill>
                <a:latin typeface="+mj-lt"/>
              </a:rPr>
              <a:t>Reducción de tipos</a:t>
            </a:r>
            <a:r>
              <a:rPr lang="en-GB" sz="3000" dirty="0">
                <a:latin typeface="+mj-lt"/>
              </a:rPr>
              <a:t>: reducción del tipo impositivo en determinados sectores o combustibles. Esta es la forma más común de gastos fiscales en el sector de los combustibles fósiles.</a:t>
            </a:r>
          </a:p>
          <a:p>
            <a:pPr lvl="1"/>
            <a:r>
              <a:rPr lang="en-GB" sz="2600" i="1" dirty="0">
                <a:solidFill>
                  <a:schemeClr val="tx2"/>
                </a:solidFill>
                <a:latin typeface="+mj-lt"/>
              </a:rPr>
              <a:t>forma más frecuente, sobre todo en el sector del consumo</a:t>
            </a:r>
          </a:p>
          <a:p>
            <a:pPr lvl="1"/>
            <a:r>
              <a:rPr lang="en-GB" sz="2800" dirty="0">
                <a:latin typeface="+mj-lt"/>
              </a:rPr>
              <a:t>Ejemplo: </a:t>
            </a:r>
          </a:p>
          <a:p>
            <a:pPr lvl="2"/>
            <a:r>
              <a:rPr lang="en-GB" sz="2267" dirty="0">
                <a:latin typeface="+mj-lt"/>
              </a:rPr>
              <a:t>Normalmente, la compra de gasóleo está sujeta a un tipo de IVA del 15% en el país Y. Para ayudar al sector agrícola, el gobierno sólo recauda el 5% en lugar del 15% de IVA en el gasóleo cuando se utiliza para </a:t>
            </a:r>
            <a:r>
              <a:rPr lang="en-GB" sz="2267">
                <a:latin typeface="+mj-lt"/>
              </a:rPr>
              <a:t>fines agrícolas (por ejemplo, tractores</a:t>
            </a:r>
            <a:r>
              <a:rPr lang="en-GB" sz="2267" dirty="0">
                <a:latin typeface="+mj-lt"/>
              </a:rPr>
              <a:t>, máquinas de cosecha, procesamiento, etc.) </a:t>
            </a:r>
          </a:p>
          <a:p>
            <a:pPr lvl="3"/>
            <a:r>
              <a:rPr lang="en-GB" sz="2000" i="1" dirty="0">
                <a:latin typeface="+mj-lt"/>
              </a:rPr>
              <a:t>Ingresos no percibidos = </a:t>
            </a:r>
          </a:p>
          <a:p>
            <a:pPr marL="2438339" lvl="4" indent="0">
              <a:buNone/>
            </a:pPr>
            <a:r>
              <a:rPr lang="en-GB" sz="2000" i="1" dirty="0">
                <a:latin typeface="+mj-lt"/>
              </a:rPr>
              <a:t>los </a:t>
            </a:r>
            <a:r>
              <a:rPr lang="en-GB" sz="2000" i="1">
                <a:latin typeface="+mj-lt"/>
              </a:rPr>
              <a:t>ingresos </a:t>
            </a:r>
            <a:r>
              <a:rPr lang="en-GB" sz="2000" i="1" dirty="0">
                <a:latin typeface="+mj-lt"/>
              </a:rPr>
              <a:t>fiscales recaudados con el tipo impositivo de referencia (es decir, el 15% de IVA) - </a:t>
            </a:r>
          </a:p>
          <a:p>
            <a:pPr marL="2438339" lvl="4" indent="0">
              <a:buNone/>
            </a:pPr>
            <a:r>
              <a:rPr lang="en-GB" sz="2000" i="1">
                <a:latin typeface="+mj-lt"/>
              </a:rPr>
              <a:t>ingresos </a:t>
            </a:r>
            <a:r>
              <a:rPr lang="en-GB" sz="2000" i="1" dirty="0">
                <a:latin typeface="+mj-lt"/>
              </a:rPr>
              <a:t>fiscales recaudados con un tipo impositivo preferente (es decir, un 5% de IVA)</a:t>
            </a:r>
          </a:p>
        </p:txBody>
      </p:sp>
      <p:sp>
        <p:nvSpPr>
          <p:cNvPr id="3" name="Slide Number Placeholder 2"/>
          <p:cNvSpPr>
            <a:spLocks noGrp="1"/>
          </p:cNvSpPr>
          <p:nvPr>
            <p:ph type="sldNum" sz="quarter" idx="4"/>
          </p:nvPr>
        </p:nvSpPr>
        <p:spPr/>
        <p:txBody>
          <a:bodyPr/>
          <a:lstStyle/>
          <a:p>
            <a:fld id="{510A7322-CCF6-4064-A8B2-C85F8888A8BC}" type="slidenum">
              <a:rPr lang="en-GB" smtClean="0"/>
              <a:t>11</a:t>
            </a:fld>
            <a:endParaRPr lang="en-GB"/>
          </a:p>
        </p:txBody>
      </p:sp>
      <p:sp>
        <p:nvSpPr>
          <p:cNvPr id="4" name="Title 3"/>
          <p:cNvSpPr>
            <a:spLocks noGrp="1"/>
          </p:cNvSpPr>
          <p:nvPr>
            <p:ph type="title"/>
          </p:nvPr>
        </p:nvSpPr>
        <p:spPr/>
        <p:txBody>
          <a:bodyPr/>
          <a:lstStyle/>
          <a:p>
            <a:r>
              <a:rPr lang="en-GB" sz="3200" b="1" dirty="0"/>
              <a:t>Alcance de los gastos fiscales (4) </a:t>
            </a:r>
          </a:p>
        </p:txBody>
      </p:sp>
      <p:pic>
        <p:nvPicPr>
          <p:cNvPr id="1028" name="Picture 4" descr="Attention Icon. Warning Sign. Exclamation Point. Vector Illustration  Royalty Free Cliparts, Vectors, And Stock Illustration. Image 9818570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8669" y="2738623"/>
            <a:ext cx="549996" cy="549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8399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sz="3600" b="1" dirty="0" err="1">
                <a:solidFill>
                  <a:schemeClr val="accent3">
                    <a:lumMod val="75000"/>
                  </a:schemeClr>
                </a:solidFill>
                <a:latin typeface="+mj-lt"/>
              </a:rPr>
              <a:t>Diferimiento</a:t>
            </a:r>
            <a:r>
              <a:rPr lang="en-GB" sz="3600" b="1" dirty="0">
                <a:solidFill>
                  <a:schemeClr val="accent3">
                    <a:lumMod val="75000"/>
                  </a:schemeClr>
                </a:solidFill>
                <a:latin typeface="+mj-lt"/>
              </a:rPr>
              <a:t> del pago de impuestos</a:t>
            </a:r>
            <a:r>
              <a:rPr lang="en-GB" sz="3600" dirty="0">
                <a:latin typeface="+mj-lt"/>
              </a:rPr>
              <a:t>: retraso en el pago de la deuda tributaria.</a:t>
            </a:r>
          </a:p>
          <a:p>
            <a:pPr lvl="1"/>
            <a:r>
              <a:rPr lang="en-GB" sz="2800" dirty="0">
                <a:latin typeface="+mj-lt"/>
              </a:rPr>
              <a:t>Ejemplo: </a:t>
            </a:r>
          </a:p>
          <a:p>
            <a:pPr lvl="2"/>
            <a:r>
              <a:rPr lang="en-GB" sz="2400" dirty="0">
                <a:latin typeface="+mj-lt"/>
              </a:rPr>
              <a:t>El Gobierno concede una opción de instalación equitativa durante cuatro años en el pago del pasivo del CIT de una empresa </a:t>
            </a:r>
          </a:p>
          <a:p>
            <a:pPr lvl="3"/>
            <a:r>
              <a:rPr lang="en-GB" sz="2400" dirty="0">
                <a:latin typeface="+mj-lt"/>
              </a:rPr>
              <a:t>Supongamos que una empresa tiene una deuda tributaria de 100 millones de dólares en 2020. Aplicando el programa anterior, en lugar de realizar un pago único de 100 millones de dólares en 2020, puede distribuir su pago de 25 millones de dólares al año hasta 2023. </a:t>
            </a:r>
          </a:p>
          <a:p>
            <a:pPr lvl="3"/>
            <a:r>
              <a:rPr lang="en-GB" sz="2400" dirty="0">
                <a:latin typeface="+mj-lt"/>
              </a:rPr>
              <a:t>Ingresos no percibidos: 75 millones de dólares en 2020. </a:t>
            </a:r>
          </a:p>
        </p:txBody>
      </p:sp>
      <p:sp>
        <p:nvSpPr>
          <p:cNvPr id="3" name="Slide Number Placeholder 2"/>
          <p:cNvSpPr>
            <a:spLocks noGrp="1"/>
          </p:cNvSpPr>
          <p:nvPr>
            <p:ph type="sldNum" sz="quarter" idx="4"/>
          </p:nvPr>
        </p:nvSpPr>
        <p:spPr/>
        <p:txBody>
          <a:bodyPr/>
          <a:lstStyle/>
          <a:p>
            <a:fld id="{510A7322-CCF6-4064-A8B2-C85F8888A8BC}" type="slidenum">
              <a:rPr lang="en-GB" smtClean="0"/>
              <a:t>12</a:t>
            </a:fld>
            <a:endParaRPr lang="en-GB"/>
          </a:p>
        </p:txBody>
      </p:sp>
      <p:sp>
        <p:nvSpPr>
          <p:cNvPr id="4" name="Title 3"/>
          <p:cNvSpPr>
            <a:spLocks noGrp="1"/>
          </p:cNvSpPr>
          <p:nvPr>
            <p:ph type="title"/>
          </p:nvPr>
        </p:nvSpPr>
        <p:spPr/>
        <p:txBody>
          <a:bodyPr/>
          <a:lstStyle/>
          <a:p>
            <a:r>
              <a:rPr lang="en-GB" sz="3200" b="1" dirty="0"/>
              <a:t>Alcance de los gastos fiscales (5) </a:t>
            </a:r>
          </a:p>
        </p:txBody>
      </p:sp>
    </p:spTree>
    <p:extLst>
      <p:ext uri="{BB962C8B-B14F-4D97-AF65-F5344CB8AC3E}">
        <p14:creationId xmlns:p14="http://schemas.microsoft.com/office/powerpoint/2010/main" val="2072839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510A7322-CCF6-4064-A8B2-C85F8888A8BC}" type="slidenum">
              <a:rPr lang="en-GB" smtClean="0"/>
              <a:t>13</a:t>
            </a:fld>
            <a:endParaRPr lang="en-GB"/>
          </a:p>
        </p:txBody>
      </p:sp>
      <p:sp>
        <p:nvSpPr>
          <p:cNvPr id="4" name="Title 3"/>
          <p:cNvSpPr>
            <a:spLocks noGrp="1"/>
          </p:cNvSpPr>
          <p:nvPr>
            <p:ph type="title"/>
          </p:nvPr>
        </p:nvSpPr>
        <p:spPr/>
        <p:txBody>
          <a:bodyPr/>
          <a:lstStyle/>
          <a:p>
            <a:r>
              <a:rPr lang="en-GB" sz="2800" b="1" dirty="0"/>
              <a:t>Gastos fiscales a lo largo de la cadena de suministro de combustibles fósiles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52911346"/>
              </p:ext>
            </p:extLst>
          </p:nvPr>
        </p:nvGraphicFramePr>
        <p:xfrm>
          <a:off x="639264" y="1177140"/>
          <a:ext cx="11108736" cy="7726680"/>
        </p:xfrm>
        <a:graphic>
          <a:graphicData uri="http://schemas.openxmlformats.org/drawingml/2006/table">
            <a:tbl>
              <a:tblPr firstRow="1" bandRow="1">
                <a:tableStyleId>{5C22544A-7EE6-4342-B048-85BDC9FD1C3A}</a:tableStyleId>
              </a:tblPr>
              <a:tblGrid>
                <a:gridCol w="1851456">
                  <a:extLst>
                    <a:ext uri="{9D8B030D-6E8A-4147-A177-3AD203B41FA5}">
                      <a16:colId xmlns:a16="http://schemas.microsoft.com/office/drawing/2014/main" val="129810371"/>
                    </a:ext>
                  </a:extLst>
                </a:gridCol>
                <a:gridCol w="1851456">
                  <a:extLst>
                    <a:ext uri="{9D8B030D-6E8A-4147-A177-3AD203B41FA5}">
                      <a16:colId xmlns:a16="http://schemas.microsoft.com/office/drawing/2014/main" val="1111640030"/>
                    </a:ext>
                  </a:extLst>
                </a:gridCol>
                <a:gridCol w="1851456">
                  <a:extLst>
                    <a:ext uri="{9D8B030D-6E8A-4147-A177-3AD203B41FA5}">
                      <a16:colId xmlns:a16="http://schemas.microsoft.com/office/drawing/2014/main" val="2116071334"/>
                    </a:ext>
                  </a:extLst>
                </a:gridCol>
                <a:gridCol w="1851456">
                  <a:extLst>
                    <a:ext uri="{9D8B030D-6E8A-4147-A177-3AD203B41FA5}">
                      <a16:colId xmlns:a16="http://schemas.microsoft.com/office/drawing/2014/main" val="3440376871"/>
                    </a:ext>
                  </a:extLst>
                </a:gridCol>
                <a:gridCol w="1851456">
                  <a:extLst>
                    <a:ext uri="{9D8B030D-6E8A-4147-A177-3AD203B41FA5}">
                      <a16:colId xmlns:a16="http://schemas.microsoft.com/office/drawing/2014/main" val="2060312173"/>
                    </a:ext>
                  </a:extLst>
                </a:gridCol>
                <a:gridCol w="1851456">
                  <a:extLst>
                    <a:ext uri="{9D8B030D-6E8A-4147-A177-3AD203B41FA5}">
                      <a16:colId xmlns:a16="http://schemas.microsoft.com/office/drawing/2014/main" val="2579635705"/>
                    </a:ext>
                  </a:extLst>
                </a:gridCol>
              </a:tblGrid>
              <a:tr h="370840">
                <a:tc gridSpan="4">
                  <a:txBody>
                    <a:bodyPr/>
                    <a:lstStyle/>
                    <a:p>
                      <a:pPr algn="ctr"/>
                      <a:r>
                        <a:rPr lang="en-GB" sz="1800" dirty="0">
                          <a:latin typeface="+mj-lt"/>
                        </a:rPr>
                        <a:t>Producción</a:t>
                      </a:r>
                    </a:p>
                    <a:p>
                      <a:pPr algn="ctr"/>
                      <a:r>
                        <a:rPr lang="en-GB" sz="1200" dirty="0">
                          <a:latin typeface="+mj-lt"/>
                        </a:rPr>
                        <a:t>Exploración </a:t>
                      </a:r>
                      <a:r>
                        <a:rPr lang="en-GB" sz="1200" baseline="0" dirty="0">
                          <a:latin typeface="+mj-lt"/>
                        </a:rPr>
                        <a:t>y desarrollo, Producción, Refino, Transporte y distribución de combustibles</a:t>
                      </a:r>
                      <a:endParaRPr lang="en-GB" sz="1200" dirty="0">
                        <a:latin typeface="+mj-lt"/>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2">
                  <a:txBody>
                    <a:bodyPr/>
                    <a:lstStyle/>
                    <a:p>
                      <a:pPr algn="ctr"/>
                      <a:r>
                        <a:rPr lang="en-GB" baseline="0" dirty="0">
                          <a:latin typeface="+mj-lt"/>
                        </a:rPr>
                        <a:t>Consumo </a:t>
                      </a:r>
                      <a:r>
                        <a:rPr lang="en-GB" dirty="0">
                          <a:latin typeface="+mj-lt"/>
                        </a:rPr>
                        <a:t>directo</a:t>
                      </a:r>
                    </a:p>
                    <a:p>
                      <a:pPr algn="ctr"/>
                      <a:r>
                        <a:rPr lang="en-GB" sz="1200" dirty="0">
                          <a:latin typeface="+mj-lt"/>
                        </a:rPr>
                        <a:t>Usuarios finales de combustibles fósiles: residenciales, industriales, de </a:t>
                      </a:r>
                      <a:r>
                        <a:rPr lang="en-GB" sz="1200" baseline="0" dirty="0">
                          <a:latin typeface="+mj-lt"/>
                        </a:rPr>
                        <a:t>transporte, comerciales, etc.</a:t>
                      </a:r>
                      <a:endParaRPr lang="en-GB" sz="1200" dirty="0">
                        <a:latin typeface="+mj-lt"/>
                      </a:endParaRPr>
                    </a:p>
                  </a:txBody>
                  <a:tcPr/>
                </a:tc>
                <a:tc hMerge="1">
                  <a:txBody>
                    <a:bodyPr/>
                    <a:lstStyle/>
                    <a:p>
                      <a:endParaRPr lang="en-GB" dirty="0"/>
                    </a:p>
                  </a:txBody>
                  <a:tcPr/>
                </a:tc>
                <a:extLst>
                  <a:ext uri="{0D108BD9-81ED-4DB2-BD59-A6C34878D82A}">
                    <a16:rowId xmlns:a16="http://schemas.microsoft.com/office/drawing/2014/main" val="3172738681"/>
                  </a:ext>
                </a:extLst>
              </a:tr>
              <a:tr h="370840">
                <a:tc>
                  <a:txBody>
                    <a:bodyPr/>
                    <a:lstStyle/>
                    <a:p>
                      <a:pPr algn="ctr"/>
                      <a:r>
                        <a:rPr lang="en-GB" sz="1400" baseline="0" dirty="0">
                          <a:latin typeface="Calibri" panose="020F0502020204030204" pitchFamily="34" charset="0"/>
                          <a:cs typeface="Calibri" panose="020F0502020204030204" pitchFamily="34" charset="0"/>
                        </a:rPr>
                        <a:t>Rendimientos de </a:t>
                      </a:r>
                      <a:r>
                        <a:rPr lang="en-GB" sz="1400" dirty="0">
                          <a:latin typeface="Calibri" panose="020F0502020204030204" pitchFamily="34" charset="0"/>
                          <a:cs typeface="Calibri" panose="020F0502020204030204" pitchFamily="34" charset="0"/>
                        </a:rPr>
                        <a:t>salida</a:t>
                      </a:r>
                    </a:p>
                  </a:txBody>
                  <a:tcPr/>
                </a:tc>
                <a:tc>
                  <a:txBody>
                    <a:bodyPr/>
                    <a:lstStyle/>
                    <a:p>
                      <a:pPr algn="ctr"/>
                      <a:r>
                        <a:rPr lang="en-GB" sz="1400" dirty="0">
                          <a:latin typeface="Calibri" panose="020F0502020204030204" pitchFamily="34" charset="0"/>
                          <a:cs typeface="Calibri" panose="020F0502020204030204" pitchFamily="34" charset="0"/>
                        </a:rPr>
                        <a:t>Ingresos de la empresa</a:t>
                      </a:r>
                    </a:p>
                  </a:txBody>
                  <a:tcPr/>
                </a:tc>
                <a:tc>
                  <a:txBody>
                    <a:bodyPr/>
                    <a:lstStyle/>
                    <a:p>
                      <a:pPr algn="ctr"/>
                      <a:r>
                        <a:rPr lang="en-GB" sz="1400" dirty="0">
                          <a:latin typeface="Calibri" panose="020F0502020204030204" pitchFamily="34" charset="0"/>
                          <a:cs typeface="Calibri" panose="020F0502020204030204" pitchFamily="34" charset="0"/>
                        </a:rPr>
                        <a:t>Coste de los </a:t>
                      </a:r>
                      <a:r>
                        <a:rPr lang="en-GB" sz="1400" baseline="0" dirty="0">
                          <a:latin typeface="Calibri" panose="020F0502020204030204" pitchFamily="34" charset="0"/>
                          <a:cs typeface="Calibri" panose="020F0502020204030204" pitchFamily="34" charset="0"/>
                        </a:rPr>
                        <a:t>insumos intermedios</a:t>
                      </a:r>
                      <a:endParaRPr lang="en-GB" sz="1400" dirty="0">
                        <a:latin typeface="Calibri" panose="020F0502020204030204" pitchFamily="34" charset="0"/>
                        <a:cs typeface="Calibri" panose="020F0502020204030204" pitchFamily="34" charset="0"/>
                      </a:endParaRPr>
                    </a:p>
                  </a:txBody>
                  <a:tcPr/>
                </a:tc>
                <a:tc>
                  <a:txBody>
                    <a:bodyPr/>
                    <a:lstStyle/>
                    <a:p>
                      <a:pPr algn="ctr"/>
                      <a:r>
                        <a:rPr lang="en-GB" sz="1400" dirty="0">
                          <a:latin typeface="Calibri" panose="020F0502020204030204" pitchFamily="34" charset="0"/>
                          <a:cs typeface="Calibri" panose="020F0502020204030204" pitchFamily="34" charset="0"/>
                        </a:rPr>
                        <a:t>Coste </a:t>
                      </a:r>
                      <a:r>
                        <a:rPr lang="en-GB" sz="1400" baseline="0" dirty="0">
                          <a:latin typeface="Calibri" panose="020F0502020204030204" pitchFamily="34" charset="0"/>
                          <a:cs typeface="Calibri" panose="020F0502020204030204" pitchFamily="34" charset="0"/>
                        </a:rPr>
                        <a:t>de los factores de producción</a:t>
                      </a:r>
                      <a:endParaRPr lang="en-GB" sz="1400" dirty="0">
                        <a:latin typeface="Calibri" panose="020F0502020204030204" pitchFamily="34" charset="0"/>
                        <a:cs typeface="Calibri" panose="020F0502020204030204" pitchFamily="34" charset="0"/>
                      </a:endParaRPr>
                    </a:p>
                  </a:txBody>
                  <a:tcPr/>
                </a:tc>
                <a:tc>
                  <a:txBody>
                    <a:bodyPr/>
                    <a:lstStyle/>
                    <a:p>
                      <a:pPr algn="ctr"/>
                      <a:r>
                        <a:rPr lang="en-GB" sz="1400" dirty="0">
                          <a:latin typeface="Calibri" panose="020F0502020204030204" pitchFamily="34" charset="0"/>
                          <a:cs typeface="Calibri" panose="020F0502020204030204" pitchFamily="34" charset="0"/>
                        </a:rPr>
                        <a:t>Coste unitario </a:t>
                      </a:r>
                      <a:r>
                        <a:rPr lang="en-GB" sz="1400" baseline="0" dirty="0">
                          <a:latin typeface="Calibri" panose="020F0502020204030204" pitchFamily="34" charset="0"/>
                          <a:cs typeface="Calibri" panose="020F0502020204030204" pitchFamily="34" charset="0"/>
                        </a:rPr>
                        <a:t>de consumo</a:t>
                      </a:r>
                      <a:endParaRPr lang="en-GB" sz="1400" dirty="0">
                        <a:latin typeface="Calibri" panose="020F0502020204030204" pitchFamily="34" charset="0"/>
                        <a:cs typeface="Calibri" panose="020F0502020204030204" pitchFamily="34" charset="0"/>
                      </a:endParaRPr>
                    </a:p>
                  </a:txBody>
                  <a:tcPr/>
                </a:tc>
                <a:tc>
                  <a:txBody>
                    <a:bodyPr/>
                    <a:lstStyle/>
                    <a:p>
                      <a:pPr algn="ctr"/>
                      <a:r>
                        <a:rPr lang="en-GB" sz="1400" baseline="0" dirty="0">
                          <a:latin typeface="Calibri" panose="020F0502020204030204" pitchFamily="34" charset="0"/>
                          <a:cs typeface="Calibri" panose="020F0502020204030204" pitchFamily="34" charset="0"/>
                        </a:rPr>
                        <a:t>Ingresos </a:t>
                      </a:r>
                      <a:r>
                        <a:rPr lang="en-GB" sz="1400" dirty="0">
                          <a:latin typeface="Calibri" panose="020F0502020204030204" pitchFamily="34" charset="0"/>
                          <a:cs typeface="Calibri" panose="020F0502020204030204" pitchFamily="34" charset="0"/>
                        </a:rPr>
                        <a:t>del hogar o de la empresa</a:t>
                      </a:r>
                    </a:p>
                  </a:txBody>
                  <a:tcPr/>
                </a:tc>
                <a:extLst>
                  <a:ext uri="{0D108BD9-81ED-4DB2-BD59-A6C34878D82A}">
                    <a16:rowId xmlns:a16="http://schemas.microsoft.com/office/drawing/2014/main" val="3826511284"/>
                  </a:ext>
                </a:extLst>
              </a:tr>
              <a:tr h="370840">
                <a:tc>
                  <a:txBody>
                    <a:bodyPr/>
                    <a:lstStyle/>
                    <a:p>
                      <a:r>
                        <a:rPr lang="en-GB" sz="1400" b="1">
                          <a:latin typeface="Calibri" panose="020F0502020204030204" pitchFamily="34" charset="0"/>
                          <a:cs typeface="Calibri" panose="020F0502020204030204" pitchFamily="34" charset="0"/>
                        </a:rPr>
                        <a:t>Crédito fiscal a la producción</a:t>
                      </a:r>
                      <a:endParaRPr lang="en-GB" sz="1400" b="1" dirty="0">
                        <a:latin typeface="Calibri" panose="020F0502020204030204" pitchFamily="34" charset="0"/>
                        <a:cs typeface="Calibri" panose="020F0502020204030204" pitchFamily="34" charset="0"/>
                      </a:endParaRPr>
                    </a:p>
                  </a:txBody>
                  <a:tcPr/>
                </a:tc>
                <a:tc>
                  <a:txBody>
                    <a:bodyPr/>
                    <a:lstStyle/>
                    <a:p>
                      <a:r>
                        <a:rPr lang="en-GB" sz="1400" b="1">
                          <a:latin typeface="Calibri" panose="020F0502020204030204" pitchFamily="34" charset="0"/>
                          <a:cs typeface="Calibri" panose="020F0502020204030204" pitchFamily="34" charset="0"/>
                        </a:rPr>
                        <a:t>Tipo reducido del impuesto sobre la renta</a:t>
                      </a:r>
                      <a:endParaRPr lang="en-GB" sz="1400" b="1" dirty="0">
                        <a:latin typeface="Calibri" panose="020F0502020204030204" pitchFamily="34" charset="0"/>
                        <a:cs typeface="Calibri" panose="020F0502020204030204" pitchFamily="34" charset="0"/>
                      </a:endParaRPr>
                    </a:p>
                  </a:txBody>
                  <a:tcPr/>
                </a:tc>
                <a:tc>
                  <a:txBody>
                    <a:bodyPr/>
                    <a:lstStyle/>
                    <a:p>
                      <a:r>
                        <a:rPr lang="en-GB" sz="1400" b="1">
                          <a:latin typeface="Calibri" panose="020F0502020204030204" pitchFamily="34" charset="0"/>
                          <a:cs typeface="Calibri" panose="020F0502020204030204" pitchFamily="34" charset="0"/>
                        </a:rPr>
                        <a:t>Reducción del impuesto sobre el consumo y el impuesto sobre las ventas</a:t>
                      </a:r>
                      <a:endParaRPr lang="en-GB" sz="1400" b="1" dirty="0">
                        <a:latin typeface="Calibri" panose="020F0502020204030204" pitchFamily="34" charset="0"/>
                        <a:cs typeface="Calibri" panose="020F0502020204030204" pitchFamily="34" charset="0"/>
                      </a:endParaRPr>
                    </a:p>
                  </a:txBody>
                  <a:tcPr/>
                </a:tc>
                <a:tc>
                  <a:txBody>
                    <a:bodyPr/>
                    <a:lstStyle/>
                    <a:p>
                      <a:r>
                        <a:rPr lang="en-GB" sz="1400" b="1">
                          <a:latin typeface="Calibri" panose="020F0502020204030204" pitchFamily="34" charset="0"/>
                          <a:cs typeface="Calibri" panose="020F0502020204030204" pitchFamily="34" charset="0"/>
                        </a:rPr>
                        <a:t>Reducción de las cargas sociales, reducción del </a:t>
                      </a:r>
                      <a:r>
                        <a:rPr lang="en-GB" sz="1400" b="1" baseline="0">
                          <a:latin typeface="Calibri" panose="020F0502020204030204" pitchFamily="34" charset="0"/>
                          <a:cs typeface="Calibri" panose="020F0502020204030204" pitchFamily="34" charset="0"/>
                        </a:rPr>
                        <a:t>impuesto </a:t>
                      </a:r>
                      <a:r>
                        <a:rPr lang="en-GB" sz="1400" b="1">
                          <a:latin typeface="Calibri" panose="020F0502020204030204" pitchFamily="34" charset="0"/>
                          <a:cs typeface="Calibri" panose="020F0502020204030204" pitchFamily="34" charset="0"/>
                        </a:rPr>
                        <a:t>sobre bienes inmuebles</a:t>
                      </a:r>
                      <a:r>
                        <a:rPr lang="en-GB" sz="1400" b="1" baseline="0">
                          <a:latin typeface="Calibri" panose="020F0502020204030204" pitchFamily="34" charset="0"/>
                          <a:cs typeface="Calibri" panose="020F0502020204030204" pitchFamily="34" charset="0"/>
                        </a:rPr>
                        <a:t>, crédito fiscal a la inversión, desgravaciones de capital</a:t>
                      </a:r>
                      <a:endParaRPr lang="en-GB" sz="1400" b="1" dirty="0">
                        <a:latin typeface="Calibri" panose="020F0502020204030204" pitchFamily="34" charset="0"/>
                        <a:cs typeface="Calibri" panose="020F0502020204030204" pitchFamily="34" charset="0"/>
                      </a:endParaRPr>
                    </a:p>
                  </a:txBody>
                  <a:tcPr/>
                </a:tc>
                <a:tc>
                  <a:txBody>
                    <a:bodyPr/>
                    <a:lstStyle/>
                    <a:p>
                      <a:r>
                        <a:rPr lang="en-GB" sz="1400" b="1">
                          <a:latin typeface="Calibri" panose="020F0502020204030204" pitchFamily="34" charset="0"/>
                          <a:cs typeface="Calibri" panose="020F0502020204030204" pitchFamily="34" charset="0"/>
                        </a:rPr>
                        <a:t>Concesión del IVA o de los impuestos especiales </a:t>
                      </a:r>
                      <a:r>
                        <a:rPr lang="en-GB" sz="1400" b="1" baseline="0">
                          <a:latin typeface="Calibri" panose="020F0502020204030204" pitchFamily="34" charset="0"/>
                          <a:cs typeface="Calibri" panose="020F0502020204030204" pitchFamily="34" charset="0"/>
                        </a:rPr>
                        <a:t>sobre el combustible</a:t>
                      </a:r>
                      <a:endParaRPr lang="en-GB" sz="1400" b="1" dirty="0">
                        <a:latin typeface="Calibri" panose="020F0502020204030204" pitchFamily="34" charset="0"/>
                        <a:cs typeface="Calibri" panose="020F0502020204030204" pitchFamily="34" charset="0"/>
                      </a:endParaRPr>
                    </a:p>
                  </a:txBody>
                  <a:tcPr/>
                </a:tc>
                <a:tc>
                  <a:txBody>
                    <a:bodyPr/>
                    <a:lstStyle/>
                    <a:p>
                      <a:r>
                        <a:rPr lang="en-GB" sz="1400" b="1">
                          <a:latin typeface="Calibri" panose="020F0502020204030204" pitchFamily="34" charset="0"/>
                          <a:cs typeface="Calibri" panose="020F0502020204030204" pitchFamily="34" charset="0"/>
                        </a:rPr>
                        <a:t>Deducción fiscal </a:t>
                      </a:r>
                      <a:r>
                        <a:rPr lang="en-GB" sz="1400" b="1" baseline="0">
                          <a:latin typeface="Calibri" panose="020F0502020204030204" pitchFamily="34" charset="0"/>
                          <a:cs typeface="Calibri" panose="020F0502020204030204" pitchFamily="34" charset="0"/>
                        </a:rPr>
                        <a:t>relacionada con las compras de energía que superan una determinada cuota de ingresos</a:t>
                      </a:r>
                      <a:endParaRPr lang="en-GB" sz="1400" b="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45652843"/>
                  </a:ext>
                </a:extLst>
              </a:tr>
              <a:tr h="370840">
                <a:tc>
                  <a:txBody>
                    <a:bodyPr/>
                    <a:lstStyle/>
                    <a:p>
                      <a:pPr marL="0" algn="l" rtl="0" eaLnBrk="1" latinLnBrk="0" hangingPunct="1"/>
                      <a:r>
                        <a:rPr kumimoji="0" lang="en-GB" sz="1400" kern="1200" dirty="0">
                          <a:solidFill>
                            <a:schemeClr val="dk1"/>
                          </a:solidFill>
                          <a:latin typeface="Calibri" panose="020F0502020204030204" pitchFamily="34" charset="0"/>
                          <a:ea typeface="+mn-ea"/>
                          <a:cs typeface="Calibri" panose="020F0502020204030204" pitchFamily="34" charset="0"/>
                        </a:rPr>
                        <a:t>[EE.UU.]: Las empresas que explotan el carbón en </a:t>
                      </a:r>
                      <a:r>
                        <a:rPr kumimoji="0" lang="en-GB" sz="1400" kern="1200" baseline="0" dirty="0">
                          <a:solidFill>
                            <a:schemeClr val="dk1"/>
                          </a:solidFill>
                          <a:latin typeface="Calibri" panose="020F0502020204030204" pitchFamily="34" charset="0"/>
                          <a:ea typeface="+mn-ea"/>
                          <a:cs typeface="Calibri" panose="020F0502020204030204" pitchFamily="34" charset="0"/>
                        </a:rPr>
                        <a:t>tierras </a:t>
                      </a:r>
                      <a:r>
                        <a:rPr kumimoji="0" lang="en-GB" sz="1400" kern="1200" dirty="0">
                          <a:solidFill>
                            <a:schemeClr val="dk1"/>
                          </a:solidFill>
                          <a:latin typeface="Calibri" panose="020F0502020204030204" pitchFamily="34" charset="0"/>
                          <a:ea typeface="+mn-ea"/>
                          <a:cs typeface="Calibri" panose="020F0502020204030204" pitchFamily="34" charset="0"/>
                        </a:rPr>
                        <a:t>tribales indias tienen derecho a </a:t>
                      </a:r>
                      <a:r>
                        <a:rPr kumimoji="0" lang="en-GB" sz="1400" kern="1200" baseline="0" dirty="0">
                          <a:solidFill>
                            <a:schemeClr val="dk1"/>
                          </a:solidFill>
                          <a:latin typeface="Calibri" panose="020F0502020204030204" pitchFamily="34" charset="0"/>
                          <a:ea typeface="+mn-ea"/>
                          <a:cs typeface="Calibri" panose="020F0502020204030204" pitchFamily="34" charset="0"/>
                        </a:rPr>
                        <a:t>un crédito en el Impuesto de Sociedades (CIT) por valor de unos 2 USD/tonelada de carbón extraído.</a:t>
                      </a:r>
                    </a:p>
                    <a:p>
                      <a:pPr marL="0" algn="l" rtl="0" eaLnBrk="1" latinLnBrk="0" hangingPunct="1"/>
                      <a:r>
                        <a:rPr kumimoji="0" lang="en-GB" sz="1400" kern="1200" dirty="0">
                          <a:solidFill>
                            <a:schemeClr val="dk1"/>
                          </a:solidFill>
                          <a:latin typeface="Calibri" panose="020F0502020204030204" pitchFamily="34" charset="0"/>
                          <a:ea typeface="+mn-ea"/>
                          <a:cs typeface="Calibri" panose="020F0502020204030204" pitchFamily="34" charset="0"/>
                        </a:rPr>
                        <a:t>[US-AK]:</a:t>
                      </a:r>
                      <a:r>
                        <a:rPr kumimoji="0" lang="en-GB" sz="1400" kern="1200" baseline="0" dirty="0">
                          <a:solidFill>
                            <a:schemeClr val="dk1"/>
                          </a:solidFill>
                          <a:latin typeface="Calibri" panose="020F0502020204030204" pitchFamily="34" charset="0"/>
                          <a:ea typeface="+mn-ea"/>
                          <a:cs typeface="Calibri" panose="020F0502020204030204" pitchFamily="34" charset="0"/>
                        </a:rPr>
                        <a:t> Las plataformas que extraen en la región de Inlet, en AK, pueden beneficiarse de un tipo impositivo reducido sobre el canon.</a:t>
                      </a:r>
                      <a:endParaRPr kumimoji="0" lang="en-GB" sz="14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l" rtl="0" eaLnBrk="1" latinLnBrk="0" hangingPunct="1"/>
                      <a:r>
                        <a:rPr kumimoji="0" lang="en-GB" sz="1350" kern="1200" dirty="0">
                          <a:solidFill>
                            <a:schemeClr val="dk1"/>
                          </a:solidFill>
                          <a:latin typeface="Calibri" panose="020F0502020204030204" pitchFamily="34" charset="0"/>
                          <a:ea typeface="+mn-ea"/>
                          <a:cs typeface="Calibri" panose="020F0502020204030204" pitchFamily="34" charset="0"/>
                        </a:rPr>
                        <a:t>[RUS]: Para fomentar la exploración de O&amp;G en determinadas regiones de Rusia, se ofrece a estas empresas una exención total del impuesto de extracción.</a:t>
                      </a:r>
                    </a:p>
                    <a:p>
                      <a:pPr marL="0" algn="l" rtl="0" eaLnBrk="1" latinLnBrk="0" hangingPunct="1"/>
                      <a:r>
                        <a:rPr kumimoji="0" lang="en-GB" sz="1350" kern="1200" dirty="0">
                          <a:solidFill>
                            <a:schemeClr val="dk1"/>
                          </a:solidFill>
                          <a:latin typeface="Calibri" panose="020F0502020204030204" pitchFamily="34" charset="0"/>
                          <a:ea typeface="+mn-ea"/>
                          <a:cs typeface="Calibri" panose="020F0502020204030204" pitchFamily="34" charset="0"/>
                        </a:rPr>
                        <a:t>[COL]: Las empresas pueden </a:t>
                      </a:r>
                      <a:r>
                        <a:rPr kumimoji="0" lang="en-GB" sz="1350" kern="1200" baseline="0" dirty="0">
                          <a:solidFill>
                            <a:schemeClr val="dk1"/>
                          </a:solidFill>
                          <a:latin typeface="Calibri" panose="020F0502020204030204" pitchFamily="34" charset="0"/>
                          <a:ea typeface="+mn-ea"/>
                          <a:cs typeface="Calibri" panose="020F0502020204030204" pitchFamily="34" charset="0"/>
                        </a:rPr>
                        <a:t>deducir</a:t>
                      </a:r>
                      <a:r>
                        <a:rPr kumimoji="0" lang="en-GB" sz="1350" kern="1200" dirty="0">
                          <a:solidFill>
                            <a:schemeClr val="dk1"/>
                          </a:solidFill>
                          <a:latin typeface="Calibri" panose="020F0502020204030204" pitchFamily="34" charset="0"/>
                          <a:ea typeface="+mn-ea"/>
                          <a:cs typeface="Calibri" panose="020F0502020204030204" pitchFamily="34" charset="0"/>
                        </a:rPr>
                        <a:t> el 30% del </a:t>
                      </a:r>
                      <a:r>
                        <a:rPr kumimoji="0" lang="en-GB" sz="1350" kern="1200" baseline="0" dirty="0">
                          <a:solidFill>
                            <a:schemeClr val="dk1"/>
                          </a:solidFill>
                          <a:latin typeface="Calibri" panose="020F0502020204030204" pitchFamily="34" charset="0"/>
                          <a:ea typeface="+mn-ea"/>
                          <a:cs typeface="Calibri" panose="020F0502020204030204" pitchFamily="34" charset="0"/>
                        </a:rPr>
                        <a:t>valor de </a:t>
                      </a:r>
                      <a:r>
                        <a:rPr kumimoji="0" lang="en-GB" sz="1350" kern="1200" dirty="0">
                          <a:solidFill>
                            <a:schemeClr val="dk1"/>
                          </a:solidFill>
                          <a:latin typeface="Calibri" panose="020F0502020204030204" pitchFamily="34" charset="0"/>
                          <a:ea typeface="+mn-ea"/>
                          <a:cs typeface="Calibri" panose="020F0502020204030204" pitchFamily="34" charset="0"/>
                        </a:rPr>
                        <a:t>las inversiones de capital </a:t>
                      </a:r>
                      <a:r>
                        <a:rPr kumimoji="0" lang="en-GB" sz="1350" kern="1200" baseline="0" dirty="0">
                          <a:solidFill>
                            <a:schemeClr val="dk1"/>
                          </a:solidFill>
                          <a:latin typeface="Calibri" panose="020F0502020204030204" pitchFamily="34" charset="0"/>
                          <a:ea typeface="+mn-ea"/>
                          <a:cs typeface="Calibri" panose="020F0502020204030204" pitchFamily="34" charset="0"/>
                        </a:rPr>
                        <a:t>de su renta imponible. </a:t>
                      </a:r>
                      <a:endParaRPr kumimoji="0" lang="en-GB" sz="135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l" rtl="0" eaLnBrk="1" latinLnBrk="0" hangingPunct="1"/>
                      <a:r>
                        <a:rPr kumimoji="0" lang="en-GB" sz="1400" kern="1200" dirty="0">
                          <a:solidFill>
                            <a:schemeClr val="dk1"/>
                          </a:solidFill>
                          <a:latin typeface="Calibri" panose="020F0502020204030204" pitchFamily="34" charset="0"/>
                          <a:ea typeface="+mn-ea"/>
                          <a:cs typeface="Calibri" panose="020F0502020204030204" pitchFamily="34" charset="0"/>
                        </a:rPr>
                        <a:t>[FRA]:</a:t>
                      </a:r>
                      <a:r>
                        <a:rPr kumimoji="0" lang="en-GB" sz="1400" kern="1200" baseline="0" dirty="0">
                          <a:solidFill>
                            <a:schemeClr val="dk1"/>
                          </a:solidFill>
                          <a:latin typeface="Calibri" panose="020F0502020204030204" pitchFamily="34" charset="0"/>
                          <a:ea typeface="+mn-ea"/>
                          <a:cs typeface="Calibri" panose="020F0502020204030204" pitchFamily="34" charset="0"/>
                        </a:rPr>
                        <a:t> Los productos petrolíferos y el gas natural utilizados como insumos energéticos de proceso en el refinado están exentos del impuesto especial. </a:t>
                      </a:r>
                    </a:p>
                    <a:p>
                      <a:pPr marL="0" algn="l" rtl="0" eaLnBrk="1" latinLnBrk="0" hangingPunct="1"/>
                      <a:r>
                        <a:rPr kumimoji="0" lang="en-GB" sz="1400" kern="1200" baseline="0" dirty="0">
                          <a:solidFill>
                            <a:schemeClr val="dk1"/>
                          </a:solidFill>
                          <a:latin typeface="Calibri" panose="020F0502020204030204" pitchFamily="34" charset="0"/>
                          <a:ea typeface="+mn-ea"/>
                          <a:cs typeface="Calibri" panose="020F0502020204030204" pitchFamily="34" charset="0"/>
                        </a:rPr>
                        <a:t>[US-OK]: La electricidad utilizada en la fracturación hidráulica y otros métodos de recuperación mejorada está exenta del impuesto sobre las ventas de OK.</a:t>
                      </a:r>
                      <a:endParaRPr kumimoji="0" lang="en-GB" sz="1400" kern="1200" dirty="0">
                        <a:solidFill>
                          <a:schemeClr val="dk1"/>
                        </a:solidFill>
                        <a:latin typeface="Calibri" panose="020F0502020204030204" pitchFamily="34" charset="0"/>
                        <a:ea typeface="+mn-ea"/>
                        <a:cs typeface="Calibri" panose="020F0502020204030204" pitchFamily="34" charset="0"/>
                      </a:endParaRPr>
                    </a:p>
                    <a:p>
                      <a:pPr marL="0" algn="l" rtl="0" eaLnBrk="1" latinLnBrk="0" hangingPunct="1"/>
                      <a:endParaRPr kumimoji="0" lang="en-GB" sz="14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l" rtl="0" eaLnBrk="1" latinLnBrk="0" hangingPunct="1"/>
                      <a:r>
                        <a:rPr kumimoji="0" lang="en-GB" sz="1300" kern="1200" dirty="0">
                          <a:solidFill>
                            <a:schemeClr val="dk1"/>
                          </a:solidFill>
                          <a:latin typeface="Calibri" panose="020F0502020204030204" pitchFamily="34" charset="0"/>
                          <a:ea typeface="+mn-ea"/>
                          <a:cs typeface="Calibri" panose="020F0502020204030204" pitchFamily="34" charset="0"/>
                        </a:rPr>
                        <a:t>[</a:t>
                      </a:r>
                      <a:r>
                        <a:rPr kumimoji="0" lang="en-GB" sz="1250" kern="1200" dirty="0">
                          <a:solidFill>
                            <a:schemeClr val="dk1"/>
                          </a:solidFill>
                          <a:latin typeface="Calibri" panose="020F0502020204030204" pitchFamily="34" charset="0"/>
                          <a:ea typeface="+mn-ea"/>
                          <a:cs typeface="Calibri" panose="020F0502020204030204" pitchFamily="34" charset="0"/>
                        </a:rPr>
                        <a:t>BRA]:</a:t>
                      </a:r>
                      <a:r>
                        <a:rPr kumimoji="0" lang="en-GB" sz="1250" kern="1200" baseline="0" dirty="0">
                          <a:solidFill>
                            <a:schemeClr val="dk1"/>
                          </a:solidFill>
                          <a:latin typeface="Calibri" panose="020F0502020204030204" pitchFamily="34" charset="0"/>
                          <a:ea typeface="+mn-ea"/>
                          <a:cs typeface="Calibri" panose="020F0502020204030204" pitchFamily="34" charset="0"/>
                        </a:rPr>
                        <a:t> Existen exenciones temporales de las contribuciones sociales del PIS/COFINS para los equipos y el capital utilizados en los sectores de O&amp;G.</a:t>
                      </a:r>
                    </a:p>
                    <a:p>
                      <a:pPr marL="0" algn="l" rtl="0" eaLnBrk="1" latinLnBrk="0" hangingPunct="1"/>
                      <a:r>
                        <a:rPr kumimoji="0" lang="en-GB" sz="1250" kern="1200" baseline="0" dirty="0">
                          <a:solidFill>
                            <a:schemeClr val="dk1"/>
                          </a:solidFill>
                          <a:latin typeface="Calibri" panose="020F0502020204030204" pitchFamily="34" charset="0"/>
                          <a:ea typeface="+mn-ea"/>
                          <a:cs typeface="Calibri" panose="020F0502020204030204" pitchFamily="34" charset="0"/>
                        </a:rPr>
                        <a:t>[TUR]: Los proyectos de generación de energía, incluidos los que dan prioridad a las plantas de carbón, reciben apoyo a través de tipos preferentes de primas de seguridad social para los empleados.</a:t>
                      </a:r>
                      <a:endParaRPr kumimoji="0" lang="en-GB" sz="125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l" rtl="0" eaLnBrk="1" latinLnBrk="0" hangingPunct="1"/>
                      <a:r>
                        <a:rPr kumimoji="0" lang="en-GB" sz="1250" kern="1200" dirty="0">
                          <a:solidFill>
                            <a:schemeClr val="dk1"/>
                          </a:solidFill>
                          <a:latin typeface="Calibri" panose="020F0502020204030204" pitchFamily="34" charset="0"/>
                          <a:ea typeface="+mn-ea"/>
                          <a:cs typeface="Calibri" panose="020F0502020204030204" pitchFamily="34" charset="0"/>
                        </a:rPr>
                        <a:t>[MEX]: México aplica </a:t>
                      </a:r>
                      <a:r>
                        <a:rPr kumimoji="0" lang="en-GB" sz="1250" kern="1200" baseline="0" dirty="0">
                          <a:solidFill>
                            <a:schemeClr val="dk1"/>
                          </a:solidFill>
                          <a:latin typeface="Calibri" panose="020F0502020204030204" pitchFamily="34" charset="0"/>
                          <a:ea typeface="+mn-ea"/>
                          <a:cs typeface="Calibri" panose="020F0502020204030204" pitchFamily="34" charset="0"/>
                        </a:rPr>
                        <a:t>tipos </a:t>
                      </a:r>
                      <a:r>
                        <a:rPr kumimoji="0" lang="en-GB" sz="1250" kern="1200" dirty="0">
                          <a:solidFill>
                            <a:schemeClr val="dk1"/>
                          </a:solidFill>
                          <a:latin typeface="Calibri" panose="020F0502020204030204" pitchFamily="34" charset="0"/>
                          <a:ea typeface="+mn-ea"/>
                          <a:cs typeface="Calibri" panose="020F0502020204030204" pitchFamily="34" charset="0"/>
                        </a:rPr>
                        <a:t>reducidos de </a:t>
                      </a:r>
                      <a:r>
                        <a:rPr kumimoji="0" lang="en-GB" sz="1250" kern="1200" baseline="0" dirty="0">
                          <a:solidFill>
                            <a:schemeClr val="dk1"/>
                          </a:solidFill>
                          <a:latin typeface="Calibri" panose="020F0502020204030204" pitchFamily="34" charset="0"/>
                          <a:ea typeface="+mn-ea"/>
                          <a:cs typeface="Calibri" panose="020F0502020204030204" pitchFamily="34" charset="0"/>
                        </a:rPr>
                        <a:t>impuestos especiales para la compra de gasolina en las ciudades cercanas a la frontera entre Estados Unidos y México.</a:t>
                      </a:r>
                    </a:p>
                    <a:p>
                      <a:pPr marL="0" algn="l" rtl="0" eaLnBrk="1" latinLnBrk="0" hangingPunct="1"/>
                      <a:r>
                        <a:rPr kumimoji="0" lang="en-GB" sz="1250" kern="1200" dirty="0">
                          <a:solidFill>
                            <a:schemeClr val="dk1"/>
                          </a:solidFill>
                          <a:latin typeface="Calibri" panose="020F0502020204030204" pitchFamily="34" charset="0"/>
                          <a:ea typeface="+mn-ea"/>
                          <a:cs typeface="Calibri" panose="020F0502020204030204" pitchFamily="34" charset="0"/>
                        </a:rPr>
                        <a:t>[ARG]:</a:t>
                      </a:r>
                      <a:r>
                        <a:rPr kumimoji="0" lang="en-GB" sz="1250" kern="1200" baseline="0" dirty="0">
                          <a:solidFill>
                            <a:schemeClr val="dk1"/>
                          </a:solidFill>
                          <a:latin typeface="Calibri" panose="020F0502020204030204" pitchFamily="34" charset="0"/>
                          <a:ea typeface="+mn-ea"/>
                          <a:cs typeface="Calibri" panose="020F0502020204030204" pitchFamily="34" charset="0"/>
                        </a:rPr>
                        <a:t> Los combustibles líquidos adquiridos en las regiones del sur del país están exentos de impuestos (sobre las ventas, sobre el carbono).</a:t>
                      </a:r>
                    </a:p>
                    <a:p>
                      <a:pPr marL="0" algn="l" rtl="0" eaLnBrk="1" latinLnBrk="0" hangingPunct="1"/>
                      <a:r>
                        <a:rPr kumimoji="0" lang="en-GB" sz="1250" kern="1200" dirty="0">
                          <a:solidFill>
                            <a:schemeClr val="dk1"/>
                          </a:solidFill>
                          <a:latin typeface="Calibri" panose="020F0502020204030204" pitchFamily="34" charset="0"/>
                          <a:ea typeface="+mn-ea"/>
                          <a:cs typeface="Calibri" panose="020F0502020204030204" pitchFamily="34" charset="0"/>
                        </a:rPr>
                        <a:t>[CHL]:</a:t>
                      </a:r>
                      <a:r>
                        <a:rPr kumimoji="0" lang="en-GB" sz="1250" kern="1200" baseline="0" dirty="0">
                          <a:solidFill>
                            <a:schemeClr val="dk1"/>
                          </a:solidFill>
                          <a:latin typeface="Calibri" panose="020F0502020204030204" pitchFamily="34" charset="0"/>
                          <a:ea typeface="+mn-ea"/>
                          <a:cs typeface="Calibri" panose="020F0502020204030204" pitchFamily="34" charset="0"/>
                        </a:rPr>
                        <a:t> Las empresas de camiones que cumplan un criterio de peso pueden optar a la devolución de hasta el 25% del impuesto especial sobre el gasóleo.</a:t>
                      </a:r>
                      <a:endParaRPr kumimoji="0" lang="en-GB" sz="125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algn="l" rtl="0" eaLnBrk="1" latinLnBrk="0" hangingPunct="1"/>
                      <a:r>
                        <a:rPr kumimoji="0" lang="en-GB" sz="1400" kern="1200" dirty="0">
                          <a:solidFill>
                            <a:schemeClr val="dk1"/>
                          </a:solidFill>
                          <a:latin typeface="Calibri" panose="020F0502020204030204" pitchFamily="34" charset="0"/>
                          <a:ea typeface="+mn-ea"/>
                          <a:cs typeface="Calibri" panose="020F0502020204030204" pitchFamily="34" charset="0"/>
                        </a:rPr>
                        <a:t>[MEX]:</a:t>
                      </a:r>
                      <a:r>
                        <a:rPr kumimoji="0" lang="en-GB" sz="1400" kern="1200" baseline="0" dirty="0">
                          <a:solidFill>
                            <a:schemeClr val="dk1"/>
                          </a:solidFill>
                          <a:latin typeface="Calibri" panose="020F0502020204030204" pitchFamily="34" charset="0"/>
                          <a:ea typeface="+mn-ea"/>
                          <a:cs typeface="Calibri" panose="020F0502020204030204" pitchFamily="34" charset="0"/>
                        </a:rPr>
                        <a:t> El gasóleo utilizado en las actividades comerciales y la maquinaria en general (exceptuando los vehículos) son elegibles para un crédito fiscal para las empresas con menos de 60 M de ingresos. </a:t>
                      </a:r>
                      <a:endParaRPr kumimoji="0" lang="en-GB" sz="140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2721495167"/>
                  </a:ext>
                </a:extLst>
              </a:tr>
            </a:tbl>
          </a:graphicData>
        </a:graphic>
      </p:graphicFrame>
      <p:sp>
        <p:nvSpPr>
          <p:cNvPr id="5" name="TextBox 4"/>
          <p:cNvSpPr txBox="1"/>
          <p:nvPr/>
        </p:nvSpPr>
        <p:spPr>
          <a:xfrm>
            <a:off x="5115430" y="6589776"/>
            <a:ext cx="6025304" cy="215444"/>
          </a:xfrm>
          <a:prstGeom prst="rect">
            <a:avLst/>
          </a:prstGeom>
          <a:noFill/>
        </p:spPr>
        <p:txBody>
          <a:bodyPr wrap="square" rtlCol="0">
            <a:spAutoFit/>
          </a:bodyPr>
          <a:lstStyle/>
          <a:p>
            <a:r>
              <a:rPr lang="en-GB" sz="700" dirty="0">
                <a:latin typeface="+mj-lt"/>
              </a:rPr>
              <a:t>Fuente: </a:t>
            </a:r>
            <a:r>
              <a:rPr lang="en-GB" sz="700" dirty="0" err="1">
                <a:latin typeface="+mj-lt"/>
              </a:rPr>
              <a:t>Elgouacem</a:t>
            </a:r>
            <a:r>
              <a:rPr lang="en-GB" sz="700" dirty="0">
                <a:latin typeface="+mj-lt"/>
              </a:rPr>
              <a:t>, A. (2019), "Fossil fuel support through tax expenditures: measurement and interpretation", </a:t>
            </a:r>
            <a:r>
              <a:rPr lang="en-US" sz="800" dirty="0">
                <a:latin typeface="+mj-lt"/>
              </a:rPr>
              <a:t>documento de trabajo de la OCDE JMTEE </a:t>
            </a:r>
            <a:endParaRPr lang="en-GB" sz="700" dirty="0">
              <a:latin typeface="+mj-lt"/>
            </a:endParaRPr>
          </a:p>
        </p:txBody>
      </p:sp>
    </p:spTree>
    <p:extLst>
      <p:ext uri="{BB962C8B-B14F-4D97-AF65-F5344CB8AC3E}">
        <p14:creationId xmlns:p14="http://schemas.microsoft.com/office/powerpoint/2010/main" val="3794387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14</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2000" b="1" dirty="0"/>
              <a:t>Cálculo de la estimación de </a:t>
            </a:r>
            <a:r>
              <a:rPr lang="en-US" sz="2000" b="1"/>
              <a:t>los ingresos no percibidos por la medida de </a:t>
            </a:r>
            <a:r>
              <a:rPr lang="en-US" sz="2000" b="1" dirty="0"/>
              <a:t>apoyo a los consumidores de reducción de tarifas </a:t>
            </a:r>
            <a:br>
              <a:rPr lang="en-US" sz="2000" b="1" dirty="0"/>
            </a:br>
            <a:r>
              <a:rPr lang="en-US" sz="2000" b="1" dirty="0"/>
              <a:t>Ejemplo: </a:t>
            </a:r>
            <a:r>
              <a:rPr lang="en-US" sz="2000" b="1"/>
              <a:t>Reducción del impuesto sobre los carburantes </a:t>
            </a:r>
            <a:r>
              <a:rPr lang="en-US" sz="2000" b="1" dirty="0"/>
              <a:t>PIS/COFINS en Brasil </a:t>
            </a:r>
            <a:endParaRPr lang="en-GB" sz="20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p:sp>
        <p:nvSpPr>
          <p:cNvPr id="9" name="Content Placeholder 1"/>
          <p:cNvSpPr>
            <a:spLocks noGrp="1"/>
          </p:cNvSpPr>
          <p:nvPr>
            <p:ph idx="1"/>
          </p:nvPr>
        </p:nvSpPr>
        <p:spPr>
          <a:xfrm>
            <a:off x="431370" y="1508787"/>
            <a:ext cx="10444448" cy="5088565"/>
          </a:xfrm>
        </p:spPr>
        <p:txBody>
          <a:bodyPr>
            <a:noAutofit/>
          </a:bodyPr>
          <a:lstStyle/>
          <a:p>
            <a:pPr>
              <a:spcBef>
                <a:spcPts val="1200"/>
              </a:spcBef>
              <a:spcAft>
                <a:spcPts val="800"/>
              </a:spcAft>
            </a:pPr>
            <a:r>
              <a:rPr lang="en-GB" sz="2150" dirty="0">
                <a:solidFill>
                  <a:schemeClr val="bg1">
                    <a:lumMod val="50000"/>
                  </a:schemeClr>
                </a:solidFill>
                <a:latin typeface="+mj-lt"/>
              </a:rPr>
              <a:t>Introducido en 2004 para limitar las variaciones del precio del combustible en el país. </a:t>
            </a:r>
          </a:p>
          <a:p>
            <a:pPr>
              <a:spcBef>
                <a:spcPts val="1200"/>
              </a:spcBef>
              <a:spcAft>
                <a:spcPts val="800"/>
              </a:spcAft>
            </a:pPr>
            <a:r>
              <a:rPr lang="en-GB" sz="2150" dirty="0">
                <a:solidFill>
                  <a:schemeClr val="bg1">
                    <a:lumMod val="50000"/>
                  </a:schemeClr>
                </a:solidFill>
                <a:latin typeface="+mj-lt"/>
              </a:rPr>
              <a:t>Prevé una reducción del impuesto sobre los carburantes PIS/COFINS que grava </a:t>
            </a:r>
            <a:r>
              <a:rPr lang="en-GB" sz="2150" i="1" dirty="0">
                <a:solidFill>
                  <a:schemeClr val="bg1">
                    <a:lumMod val="50000"/>
                  </a:schemeClr>
                </a:solidFill>
                <a:latin typeface="+mj-lt"/>
              </a:rPr>
              <a:t>toda la venta al por menor </a:t>
            </a:r>
            <a:r>
              <a:rPr lang="en-GB" sz="2150" dirty="0">
                <a:solidFill>
                  <a:schemeClr val="bg1">
                    <a:lumMod val="50000"/>
                  </a:schemeClr>
                </a:solidFill>
                <a:latin typeface="+mj-lt"/>
              </a:rPr>
              <a:t>de productos petrolíferos refinados (por ejemplo, gasóleo, gasolina, gas natural, queroseno) en Brasil.</a:t>
            </a:r>
          </a:p>
          <a:p>
            <a:pPr>
              <a:spcBef>
                <a:spcPts val="1200"/>
              </a:spcBef>
              <a:spcAft>
                <a:spcPts val="800"/>
              </a:spcAft>
            </a:pPr>
            <a:r>
              <a:rPr lang="en-GB" sz="2150" dirty="0">
                <a:solidFill>
                  <a:schemeClr val="bg1">
                    <a:lumMod val="50000"/>
                  </a:schemeClr>
                </a:solidFill>
                <a:latin typeface="+mj-lt"/>
              </a:rPr>
              <a:t>El impuesto se recauda sobre la base de los precios fijos y el volumen vendido </a:t>
            </a:r>
          </a:p>
          <a:p>
            <a:pPr>
              <a:spcBef>
                <a:spcPts val="1200"/>
              </a:spcBef>
              <a:spcAft>
                <a:spcPts val="800"/>
              </a:spcAft>
            </a:pPr>
            <a:r>
              <a:rPr lang="en-GB" sz="2150" dirty="0">
                <a:solidFill>
                  <a:schemeClr val="bg1">
                    <a:lumMod val="50000"/>
                  </a:schemeClr>
                </a:solidFill>
                <a:latin typeface="+mj-lt"/>
              </a:rPr>
              <a:t>Concepto general de estimación de ingresos no percibidos:</a:t>
            </a:r>
          </a:p>
          <a:p>
            <a:pPr lvl="1">
              <a:spcBef>
                <a:spcPts val="1200"/>
              </a:spcBef>
              <a:spcAft>
                <a:spcPts val="800"/>
              </a:spcAft>
            </a:pPr>
            <a:r>
              <a:rPr lang="en-US" sz="1800" b="1" dirty="0">
                <a:solidFill>
                  <a:srgbClr val="00B050"/>
                </a:solidFill>
                <a:latin typeface="+mj-lt"/>
              </a:rPr>
              <a:t>restar los ingresos generados utilizando los tipos reducidos del impuesto sobre el combustible de los ingresos generados cuando </a:t>
            </a:r>
            <a:r>
              <a:rPr lang="en-US" sz="1800" i="1" dirty="0">
                <a:solidFill>
                  <a:schemeClr val="tx1">
                    <a:lumMod val="75000"/>
                  </a:schemeClr>
                </a:solidFill>
                <a:latin typeface="+mj-lt"/>
              </a:rPr>
              <a:t>se aplican </a:t>
            </a:r>
            <a:r>
              <a:rPr lang="en-US" sz="1800" b="1" dirty="0">
                <a:solidFill>
                  <a:srgbClr val="00B050"/>
                </a:solidFill>
                <a:latin typeface="+mj-lt"/>
              </a:rPr>
              <a:t>los tipos normales del impuesto sobre el combustible </a:t>
            </a:r>
            <a:r>
              <a:rPr lang="en-US" sz="1800" i="1">
                <a:solidFill>
                  <a:schemeClr val="tx1">
                    <a:lumMod val="75000"/>
                  </a:schemeClr>
                </a:solidFill>
                <a:latin typeface="+mj-lt"/>
              </a:rPr>
              <a:t>utilizando los datos de consumo adecuados </a:t>
            </a:r>
            <a:r>
              <a:rPr lang="fr-FR" sz="1800" i="1">
                <a:solidFill>
                  <a:schemeClr val="tx1">
                    <a:lumMod val="75000"/>
                  </a:schemeClr>
                </a:solidFill>
                <a:latin typeface="+mj-lt"/>
              </a:rPr>
              <a:t>(por </a:t>
            </a:r>
            <a:r>
              <a:rPr lang="fr-FR" sz="1800" i="1" dirty="0" err="1">
                <a:solidFill>
                  <a:schemeClr val="tx1">
                    <a:lumMod val="75000"/>
                  </a:schemeClr>
                </a:solidFill>
                <a:latin typeface="+mj-lt"/>
              </a:rPr>
              <a:t>ejemplo, </a:t>
            </a:r>
            <a:r>
              <a:rPr lang="fr-FR" sz="1800" i="1" dirty="0">
                <a:solidFill>
                  <a:schemeClr val="tx1">
                    <a:lumMod val="75000"/>
                  </a:schemeClr>
                </a:solidFill>
                <a:latin typeface="+mj-lt"/>
              </a:rPr>
              <a:t>nacionales, </a:t>
            </a:r>
            <a:r>
              <a:rPr lang="fr-FR" sz="1800" i="1" dirty="0" err="1">
                <a:solidFill>
                  <a:schemeClr val="tx1">
                    <a:lumMod val="75000"/>
                  </a:schemeClr>
                </a:solidFill>
                <a:latin typeface="+mj-lt"/>
              </a:rPr>
              <a:t>sectoriales</a:t>
            </a:r>
            <a:r>
              <a:rPr lang="fr-FR" sz="1800" i="1" dirty="0">
                <a:solidFill>
                  <a:schemeClr val="tx1">
                    <a:lumMod val="75000"/>
                  </a:schemeClr>
                </a:solidFill>
                <a:latin typeface="+mj-lt"/>
              </a:rPr>
              <a:t>, </a:t>
            </a:r>
            <a:r>
              <a:rPr lang="fr-FR" sz="1800" i="1" dirty="0" err="1">
                <a:solidFill>
                  <a:schemeClr val="tx1">
                    <a:lumMod val="75000"/>
                  </a:schemeClr>
                </a:solidFill>
                <a:latin typeface="+mj-lt"/>
              </a:rPr>
              <a:t>subnacionales</a:t>
            </a:r>
            <a:r>
              <a:rPr lang="fr-FR" sz="1800" i="1" dirty="0">
                <a:solidFill>
                  <a:schemeClr val="tx1">
                    <a:lumMod val="75000"/>
                  </a:schemeClr>
                </a:solidFill>
                <a:latin typeface="+mj-lt"/>
              </a:rPr>
              <a:t>, etc</a:t>
            </a:r>
            <a:r>
              <a:rPr lang="fr-FR" sz="1800" i="1">
                <a:solidFill>
                  <a:schemeClr val="tx1">
                    <a:lumMod val="75000"/>
                  </a:schemeClr>
                </a:solidFill>
                <a:latin typeface="+mj-lt"/>
              </a:rPr>
              <a:t>.)</a:t>
            </a:r>
            <a:endParaRPr lang="en-GB" sz="1800" i="1" dirty="0">
              <a:solidFill>
                <a:schemeClr val="tx1">
                  <a:lumMod val="75000"/>
                </a:schemeClr>
              </a:solidFill>
              <a:latin typeface="+mj-lt"/>
            </a:endParaRPr>
          </a:p>
        </p:txBody>
      </p:sp>
    </p:spTree>
    <p:extLst>
      <p:ext uri="{BB962C8B-B14F-4D97-AF65-F5344CB8AC3E}">
        <p14:creationId xmlns:p14="http://schemas.microsoft.com/office/powerpoint/2010/main" val="1981845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2916377" y="2924706"/>
            <a:ext cx="1461660" cy="234834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p:cNvSpPr txBox="1"/>
          <p:nvPr/>
        </p:nvSpPr>
        <p:spPr>
          <a:xfrm>
            <a:off x="3008172" y="4138798"/>
            <a:ext cx="1316177" cy="738664"/>
          </a:xfrm>
          <a:prstGeom prst="rect">
            <a:avLst/>
          </a:prstGeom>
          <a:noFill/>
        </p:spPr>
        <p:txBody>
          <a:bodyPr wrap="square" rtlCol="0">
            <a:spAutoFit/>
          </a:bodyPr>
          <a:lstStyle/>
          <a:p>
            <a:r>
              <a:rPr lang="en-GB" sz="1400" b="1" i="1" dirty="0">
                <a:latin typeface="+mj-lt"/>
              </a:rPr>
              <a:t>Ingresos bajo el tipo impositivo b</a:t>
            </a:r>
          </a:p>
        </p:txBody>
      </p:sp>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15</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2800" b="1" dirty="0"/>
              <a:t>Ilustración gráfica: </a:t>
            </a:r>
            <a:r>
              <a:rPr lang="en-US" sz="2800" b="1"/>
              <a:t>ingresos no percibidos por las ayudas a </a:t>
            </a:r>
            <a:r>
              <a:rPr lang="en-US" sz="2800" b="1" dirty="0"/>
              <a:t>los consumidores para la reducción de tarifas </a:t>
            </a:r>
            <a:endParaRPr lang="en-GB" sz="28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p:cxnSp>
        <p:nvCxnSpPr>
          <p:cNvPr id="11" name="Straight Arrow Connector 10"/>
          <p:cNvCxnSpPr/>
          <p:nvPr/>
        </p:nvCxnSpPr>
        <p:spPr>
          <a:xfrm flipV="1">
            <a:off x="2895600" y="2175164"/>
            <a:ext cx="1" cy="30757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895600" y="5250872"/>
            <a:ext cx="4059381" cy="138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375565" y="5481234"/>
            <a:ext cx="2743201" cy="369332"/>
          </a:xfrm>
          <a:prstGeom prst="rect">
            <a:avLst/>
          </a:prstGeom>
          <a:noFill/>
        </p:spPr>
        <p:txBody>
          <a:bodyPr wrap="square" rtlCol="0">
            <a:spAutoFit/>
          </a:bodyPr>
          <a:lstStyle/>
          <a:p>
            <a:r>
              <a:rPr lang="en-GB" dirty="0">
                <a:latin typeface="+mj-lt"/>
              </a:rPr>
              <a:t>consumo de combustible (litros)</a:t>
            </a:r>
          </a:p>
        </p:txBody>
      </p:sp>
      <p:sp>
        <p:nvSpPr>
          <p:cNvPr id="21" name="TextBox 20"/>
          <p:cNvSpPr txBox="1"/>
          <p:nvPr/>
        </p:nvSpPr>
        <p:spPr>
          <a:xfrm>
            <a:off x="1256559" y="2679344"/>
            <a:ext cx="1359495" cy="646331"/>
          </a:xfrm>
          <a:prstGeom prst="rect">
            <a:avLst/>
          </a:prstGeom>
          <a:noFill/>
        </p:spPr>
        <p:txBody>
          <a:bodyPr wrap="square" rtlCol="0">
            <a:spAutoFit/>
          </a:bodyPr>
          <a:lstStyle/>
          <a:p>
            <a:r>
              <a:rPr lang="en-GB" dirty="0">
                <a:latin typeface="+mj-lt"/>
              </a:rPr>
              <a:t>Tipo impositivo</a:t>
            </a:r>
          </a:p>
          <a:p>
            <a:r>
              <a:rPr lang="en-GB" dirty="0">
                <a:latin typeface="+mj-lt"/>
              </a:rPr>
              <a:t>(BRL/litro)</a:t>
            </a:r>
          </a:p>
        </p:txBody>
      </p:sp>
      <p:sp>
        <p:nvSpPr>
          <p:cNvPr id="22" name="TextBox 21"/>
          <p:cNvSpPr txBox="1"/>
          <p:nvPr/>
        </p:nvSpPr>
        <p:spPr>
          <a:xfrm>
            <a:off x="2442872" y="1834682"/>
            <a:ext cx="346364" cy="369332"/>
          </a:xfrm>
          <a:prstGeom prst="rect">
            <a:avLst/>
          </a:prstGeom>
          <a:noFill/>
        </p:spPr>
        <p:txBody>
          <a:bodyPr wrap="square" rtlCol="0">
            <a:spAutoFit/>
          </a:bodyPr>
          <a:lstStyle/>
          <a:p>
            <a:r>
              <a:rPr lang="en-GB" i="1" dirty="0">
                <a:latin typeface="+mj-lt"/>
              </a:rPr>
              <a:t>y</a:t>
            </a:r>
          </a:p>
        </p:txBody>
      </p:sp>
      <p:sp>
        <p:nvSpPr>
          <p:cNvPr id="23" name="TextBox 22"/>
          <p:cNvSpPr txBox="1"/>
          <p:nvPr/>
        </p:nvSpPr>
        <p:spPr>
          <a:xfrm>
            <a:off x="7301346" y="5006323"/>
            <a:ext cx="346364" cy="369332"/>
          </a:xfrm>
          <a:prstGeom prst="rect">
            <a:avLst/>
          </a:prstGeom>
          <a:noFill/>
        </p:spPr>
        <p:txBody>
          <a:bodyPr wrap="square" rtlCol="0">
            <a:spAutoFit/>
          </a:bodyPr>
          <a:lstStyle/>
          <a:p>
            <a:r>
              <a:rPr lang="en-GB" i="1" dirty="0">
                <a:latin typeface="+mj-lt"/>
              </a:rPr>
              <a:t>x</a:t>
            </a:r>
          </a:p>
        </p:txBody>
      </p:sp>
      <p:sp>
        <p:nvSpPr>
          <p:cNvPr id="25" name="Oval 24"/>
          <p:cNvSpPr/>
          <p:nvPr/>
        </p:nvSpPr>
        <p:spPr>
          <a:xfrm>
            <a:off x="2854032" y="2909458"/>
            <a:ext cx="124691" cy="1109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2840173" y="3546767"/>
            <a:ext cx="124691" cy="1109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4475018" y="4611116"/>
            <a:ext cx="1343892" cy="584775"/>
          </a:xfrm>
          <a:prstGeom prst="rect">
            <a:avLst/>
          </a:prstGeom>
          <a:noFill/>
        </p:spPr>
        <p:txBody>
          <a:bodyPr wrap="square" rtlCol="0">
            <a:spAutoFit/>
          </a:bodyPr>
          <a:lstStyle/>
          <a:p>
            <a:r>
              <a:rPr lang="en-GB" i="1" dirty="0">
                <a:solidFill>
                  <a:schemeClr val="tx2"/>
                </a:solidFill>
                <a:latin typeface="+mj-lt"/>
              </a:rPr>
              <a:t>a </a:t>
            </a:r>
            <a:r>
              <a:rPr lang="en-GB" i="1" dirty="0">
                <a:latin typeface="+mj-lt"/>
              </a:rPr>
              <a:t>litros</a:t>
            </a:r>
          </a:p>
          <a:p>
            <a:r>
              <a:rPr lang="en-GB" sz="1400" i="1" dirty="0">
                <a:solidFill>
                  <a:schemeClr val="tx2"/>
                </a:solidFill>
                <a:latin typeface="+mj-lt"/>
              </a:rPr>
              <a:t>(consumo)</a:t>
            </a:r>
          </a:p>
        </p:txBody>
      </p:sp>
      <p:sp>
        <p:nvSpPr>
          <p:cNvPr id="28" name="TextBox 27"/>
          <p:cNvSpPr txBox="1"/>
          <p:nvPr/>
        </p:nvSpPr>
        <p:spPr>
          <a:xfrm>
            <a:off x="4726848" y="2651054"/>
            <a:ext cx="2093500" cy="584775"/>
          </a:xfrm>
          <a:prstGeom prst="rect">
            <a:avLst/>
          </a:prstGeom>
          <a:noFill/>
        </p:spPr>
        <p:txBody>
          <a:bodyPr wrap="square" rtlCol="0">
            <a:spAutoFit/>
          </a:bodyPr>
          <a:lstStyle/>
          <a:p>
            <a:r>
              <a:rPr lang="en-GB" i="1" dirty="0">
                <a:solidFill>
                  <a:schemeClr val="tx2"/>
                </a:solidFill>
                <a:latin typeface="+mj-lt"/>
              </a:rPr>
              <a:t>b </a:t>
            </a:r>
            <a:r>
              <a:rPr lang="en-GB" i="1" dirty="0">
                <a:latin typeface="+mj-lt"/>
              </a:rPr>
              <a:t>BRL/litro </a:t>
            </a:r>
            <a:r>
              <a:rPr lang="en-GB" sz="1400" i="1" dirty="0">
                <a:solidFill>
                  <a:schemeClr val="tx2"/>
                </a:solidFill>
                <a:latin typeface="+mj-lt"/>
              </a:rPr>
              <a:t>(tasa de referencia)</a:t>
            </a:r>
            <a:endParaRPr lang="en-GB" i="1" dirty="0">
              <a:solidFill>
                <a:schemeClr val="tx2"/>
              </a:solidFill>
              <a:latin typeface="+mj-lt"/>
            </a:endParaRPr>
          </a:p>
        </p:txBody>
      </p:sp>
      <p:sp>
        <p:nvSpPr>
          <p:cNvPr id="29" name="TextBox 28"/>
          <p:cNvSpPr txBox="1"/>
          <p:nvPr/>
        </p:nvSpPr>
        <p:spPr>
          <a:xfrm>
            <a:off x="4707079" y="3426974"/>
            <a:ext cx="1907730" cy="584775"/>
          </a:xfrm>
          <a:prstGeom prst="rect">
            <a:avLst/>
          </a:prstGeom>
          <a:noFill/>
        </p:spPr>
        <p:txBody>
          <a:bodyPr wrap="square" rtlCol="0">
            <a:spAutoFit/>
          </a:bodyPr>
          <a:lstStyle/>
          <a:p>
            <a:r>
              <a:rPr lang="en-GB" i="1" dirty="0">
                <a:solidFill>
                  <a:schemeClr val="tx2"/>
                </a:solidFill>
                <a:latin typeface="+mj-lt"/>
              </a:rPr>
              <a:t>c </a:t>
            </a:r>
            <a:r>
              <a:rPr lang="en-GB" i="1" dirty="0">
                <a:latin typeface="+mj-lt"/>
              </a:rPr>
              <a:t>BRL/litro</a:t>
            </a:r>
          </a:p>
          <a:p>
            <a:r>
              <a:rPr lang="en-GB" sz="1400" i="1">
                <a:solidFill>
                  <a:schemeClr val="tx2"/>
                </a:solidFill>
                <a:latin typeface="+mj-lt"/>
              </a:rPr>
              <a:t>(</a:t>
            </a:r>
            <a:r>
              <a:rPr lang="en-GB" sz="1400" i="1" dirty="0">
                <a:solidFill>
                  <a:schemeClr val="tx2"/>
                </a:solidFill>
                <a:latin typeface="+mj-lt"/>
              </a:rPr>
              <a:t>tarifa </a:t>
            </a:r>
            <a:r>
              <a:rPr lang="en-GB" sz="1400" i="1">
                <a:solidFill>
                  <a:schemeClr val="tx2"/>
                </a:solidFill>
                <a:latin typeface="+mj-lt"/>
              </a:rPr>
              <a:t>preferente</a:t>
            </a:r>
            <a:r>
              <a:rPr lang="en-GB" sz="1400" i="1" dirty="0">
                <a:solidFill>
                  <a:schemeClr val="tx2"/>
                </a:solidFill>
                <a:latin typeface="+mj-lt"/>
              </a:rPr>
              <a:t>)</a:t>
            </a:r>
          </a:p>
        </p:txBody>
      </p:sp>
      <p:sp>
        <p:nvSpPr>
          <p:cNvPr id="30" name="Rectangle 29"/>
          <p:cNvSpPr/>
          <p:nvPr/>
        </p:nvSpPr>
        <p:spPr>
          <a:xfrm>
            <a:off x="2916377" y="2909458"/>
            <a:ext cx="1461660" cy="234141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373093" y="2213591"/>
            <a:ext cx="5764407" cy="1477328"/>
          </a:xfrm>
          <a:prstGeom prst="rect">
            <a:avLst/>
          </a:prstGeom>
          <a:noFill/>
        </p:spPr>
        <p:txBody>
          <a:bodyPr wrap="square" rtlCol="0">
            <a:spAutoFit/>
          </a:bodyPr>
          <a:lstStyle/>
          <a:p>
            <a:r>
              <a:rPr lang="en-GB" b="1" dirty="0">
                <a:solidFill>
                  <a:schemeClr val="tx2"/>
                </a:solidFill>
                <a:latin typeface="+mj-lt"/>
              </a:rPr>
              <a:t>Ingresos no percibidos = </a:t>
            </a:r>
          </a:p>
          <a:p>
            <a:r>
              <a:rPr lang="en-GB" b="1" dirty="0">
                <a:solidFill>
                  <a:schemeClr val="tx2"/>
                </a:solidFill>
                <a:latin typeface="+mj-lt"/>
              </a:rPr>
              <a:t>	Área del rectángulo ab - Área del rectángulo ac</a:t>
            </a:r>
          </a:p>
          <a:p>
            <a:endParaRPr lang="en-GB" b="1" dirty="0">
              <a:latin typeface="+mj-lt"/>
            </a:endParaRPr>
          </a:p>
          <a:p>
            <a:r>
              <a:rPr lang="en-GB" b="1" dirty="0">
                <a:solidFill>
                  <a:schemeClr val="tx2"/>
                </a:solidFill>
                <a:latin typeface="+mj-lt"/>
              </a:rPr>
              <a:t>		= ab - ac</a:t>
            </a:r>
          </a:p>
          <a:p>
            <a:r>
              <a:rPr lang="en-GB" b="1" dirty="0">
                <a:solidFill>
                  <a:schemeClr val="tx2"/>
                </a:solidFill>
                <a:latin typeface="+mj-lt"/>
              </a:rPr>
              <a:t>		= a(b-c) </a:t>
            </a:r>
          </a:p>
        </p:txBody>
      </p:sp>
      <p:sp>
        <p:nvSpPr>
          <p:cNvPr id="24" name="Oval 23"/>
          <p:cNvSpPr/>
          <p:nvPr/>
        </p:nvSpPr>
        <p:spPr>
          <a:xfrm>
            <a:off x="4253346" y="5209308"/>
            <a:ext cx="124691" cy="11092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41"/>
          <p:cNvGrpSpPr/>
          <p:nvPr/>
        </p:nvGrpSpPr>
        <p:grpSpPr>
          <a:xfrm>
            <a:off x="2899054" y="3595075"/>
            <a:ext cx="1461660" cy="1653087"/>
            <a:chOff x="6743698" y="3779869"/>
            <a:chExt cx="1461660" cy="1653087"/>
          </a:xfrm>
        </p:grpSpPr>
        <p:sp>
          <p:nvSpPr>
            <p:cNvPr id="32" name="Rectangle 31"/>
            <p:cNvSpPr/>
            <p:nvPr/>
          </p:nvSpPr>
          <p:spPr>
            <a:xfrm>
              <a:off x="6743698" y="3779869"/>
              <a:ext cx="1461660" cy="165308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6762246" y="4542775"/>
              <a:ext cx="1406747" cy="830997"/>
            </a:xfrm>
            <a:prstGeom prst="rect">
              <a:avLst/>
            </a:prstGeom>
            <a:noFill/>
          </p:spPr>
          <p:txBody>
            <a:bodyPr wrap="square" rtlCol="0">
              <a:spAutoFit/>
            </a:bodyPr>
            <a:lstStyle/>
            <a:p>
              <a:r>
                <a:rPr lang="en-GB" sz="1600" b="1" i="1" dirty="0">
                  <a:solidFill>
                    <a:schemeClr val="accent3">
                      <a:lumMod val="75000"/>
                    </a:schemeClr>
                  </a:solidFill>
                  <a:latin typeface="+mj-lt"/>
                </a:rPr>
                <a:t>Ingresos bajo el tipo impositivo c</a:t>
              </a:r>
              <a:endParaRPr lang="en-GB" b="1" i="1" dirty="0">
                <a:solidFill>
                  <a:schemeClr val="accent3">
                    <a:lumMod val="75000"/>
                  </a:schemeClr>
                </a:solidFill>
                <a:latin typeface="+mj-lt"/>
              </a:endParaRPr>
            </a:p>
          </p:txBody>
        </p:sp>
      </p:grpSp>
      <p:grpSp>
        <p:nvGrpSpPr>
          <p:cNvPr id="44" name="Group 43"/>
          <p:cNvGrpSpPr/>
          <p:nvPr/>
        </p:nvGrpSpPr>
        <p:grpSpPr>
          <a:xfrm>
            <a:off x="2895600" y="2895653"/>
            <a:ext cx="1482437" cy="692773"/>
            <a:chOff x="5818909" y="3033541"/>
            <a:chExt cx="1482437" cy="692773"/>
          </a:xfrm>
        </p:grpSpPr>
        <p:sp>
          <p:nvSpPr>
            <p:cNvPr id="39" name="Rectangle 38"/>
            <p:cNvSpPr/>
            <p:nvPr/>
          </p:nvSpPr>
          <p:spPr>
            <a:xfrm>
              <a:off x="5818909" y="3033541"/>
              <a:ext cx="1482437" cy="692773"/>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5862199" y="3048299"/>
              <a:ext cx="1373335" cy="584775"/>
            </a:xfrm>
            <a:prstGeom prst="rect">
              <a:avLst/>
            </a:prstGeom>
            <a:noFill/>
          </p:spPr>
          <p:txBody>
            <a:bodyPr wrap="square" rtlCol="0">
              <a:spAutoFit/>
            </a:bodyPr>
            <a:lstStyle/>
            <a:p>
              <a:r>
                <a:rPr lang="en-GB" sz="1600" b="1" i="1" dirty="0">
                  <a:solidFill>
                    <a:schemeClr val="accent3">
                      <a:lumMod val="75000"/>
                    </a:schemeClr>
                  </a:solidFill>
                  <a:latin typeface="+mj-lt"/>
                </a:rPr>
                <a:t>Ingresos no percibidos</a:t>
              </a:r>
            </a:p>
          </p:txBody>
        </p:sp>
      </p:grpSp>
    </p:spTree>
    <p:extLst>
      <p:ext uri="{BB962C8B-B14F-4D97-AF65-F5344CB8AC3E}">
        <p14:creationId xmlns:p14="http://schemas.microsoft.com/office/powerpoint/2010/main" val="244455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p:bldP spid="20" grpId="0"/>
      <p:bldP spid="21" grpId="0"/>
      <p:bldP spid="22" grpId="0"/>
      <p:bldP spid="23" grpId="0"/>
      <p:bldP spid="25" grpId="0" animBg="1"/>
      <p:bldP spid="26" grpId="0" animBg="1"/>
      <p:bldP spid="27" grpId="0"/>
      <p:bldP spid="28" grpId="0"/>
      <p:bldP spid="29" grpId="0"/>
      <p:bldP spid="41"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16</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3200" b="1" dirty="0"/>
              <a:t>Ejemplo: Tipos impositivos del PIS/COFINS para el gasóleo </a:t>
            </a:r>
            <a:endParaRPr lang="en-GB" sz="32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p:sp>
        <p:nvSpPr>
          <p:cNvPr id="36" name="Content Placeholder 1"/>
          <p:cNvSpPr>
            <a:spLocks noGrp="1"/>
          </p:cNvSpPr>
          <p:nvPr>
            <p:ph idx="1"/>
          </p:nvPr>
        </p:nvSpPr>
        <p:spPr>
          <a:xfrm>
            <a:off x="1246441" y="3856496"/>
            <a:ext cx="10444448" cy="1468582"/>
          </a:xfrm>
        </p:spPr>
        <p:txBody>
          <a:bodyPr>
            <a:noAutofit/>
          </a:bodyPr>
          <a:lstStyle/>
          <a:p>
            <a:pPr>
              <a:spcBef>
                <a:spcPts val="1200"/>
              </a:spcBef>
              <a:spcAft>
                <a:spcPts val="800"/>
              </a:spcAft>
            </a:pPr>
            <a:r>
              <a:rPr lang="en-GB" sz="2150" dirty="0">
                <a:solidFill>
                  <a:schemeClr val="bg1">
                    <a:lumMod val="50000"/>
                  </a:schemeClr>
                </a:solidFill>
                <a:latin typeface="+mj-lt"/>
              </a:rPr>
              <a:t>Obtenemos los tipos impositivos de referencia y preferentes del Ministerio </a:t>
            </a:r>
            <a:r>
              <a:rPr lang="en-GB" sz="2150">
                <a:solidFill>
                  <a:schemeClr val="bg1">
                    <a:lumMod val="50000"/>
                  </a:schemeClr>
                </a:solidFill>
                <a:latin typeface="+mj-lt"/>
              </a:rPr>
              <a:t>de Hacienda</a:t>
            </a:r>
            <a:r>
              <a:rPr lang="en-GB" sz="2150" dirty="0">
                <a:solidFill>
                  <a:schemeClr val="bg1">
                    <a:lumMod val="50000"/>
                  </a:schemeClr>
                </a:solidFill>
                <a:latin typeface="+mj-lt"/>
              </a:rPr>
              <a:t>, de la Agencia Tributaria </a:t>
            </a:r>
            <a:r>
              <a:rPr lang="en-GB" sz="2150">
                <a:solidFill>
                  <a:schemeClr val="bg1">
                    <a:lumMod val="50000"/>
                  </a:schemeClr>
                </a:solidFill>
                <a:latin typeface="+mj-lt"/>
              </a:rPr>
              <a:t>o de Aduanas</a:t>
            </a:r>
          </a:p>
          <a:p>
            <a:pPr>
              <a:spcBef>
                <a:spcPts val="1200"/>
              </a:spcBef>
              <a:spcAft>
                <a:spcPts val="800"/>
              </a:spcAft>
            </a:pPr>
            <a:r>
              <a:rPr lang="en-GB" sz="2150" dirty="0">
                <a:solidFill>
                  <a:schemeClr val="bg1">
                    <a:lumMod val="50000"/>
                  </a:schemeClr>
                </a:solidFill>
                <a:latin typeface="+mj-lt"/>
              </a:rPr>
              <a:t>Lo siguiente es determinar el consumo de combustible que se va a utilizar.</a:t>
            </a:r>
          </a:p>
        </p:txBody>
      </p:sp>
      <p:graphicFrame>
        <p:nvGraphicFramePr>
          <p:cNvPr id="10" name="Table 9"/>
          <p:cNvGraphicFramePr>
            <a:graphicFrameLocks noGrp="1"/>
          </p:cNvGraphicFramePr>
          <p:nvPr/>
        </p:nvGraphicFramePr>
        <p:xfrm>
          <a:off x="1363894" y="1740728"/>
          <a:ext cx="6790996" cy="1646160"/>
        </p:xfrm>
        <a:graphic>
          <a:graphicData uri="http://schemas.openxmlformats.org/drawingml/2006/table">
            <a:tbl>
              <a:tblPr firstRow="1" bandRow="1">
                <a:tableStyleId>{5C22544A-7EE6-4342-B048-85BDC9FD1C3A}</a:tableStyleId>
              </a:tblPr>
              <a:tblGrid>
                <a:gridCol w="5134569">
                  <a:extLst>
                    <a:ext uri="{9D8B030D-6E8A-4147-A177-3AD203B41FA5}">
                      <a16:colId xmlns:a16="http://schemas.microsoft.com/office/drawing/2014/main" val="968968145"/>
                    </a:ext>
                  </a:extLst>
                </a:gridCol>
                <a:gridCol w="1656427">
                  <a:extLst>
                    <a:ext uri="{9D8B030D-6E8A-4147-A177-3AD203B41FA5}">
                      <a16:colId xmlns:a16="http://schemas.microsoft.com/office/drawing/2014/main" val="3227763337"/>
                    </a:ext>
                  </a:extLst>
                </a:gridCol>
              </a:tblGrid>
              <a:tr h="355680">
                <a:tc>
                  <a:txBody>
                    <a:bodyPr/>
                    <a:lstStyle/>
                    <a:p>
                      <a:r>
                        <a:rPr lang="en-GB" sz="1600" baseline="0" dirty="0">
                          <a:latin typeface="+mj-lt"/>
                        </a:rPr>
                        <a:t>Tipo de impuesto </a:t>
                      </a:r>
                      <a:r>
                        <a:rPr lang="en-GB" sz="1600" dirty="0">
                          <a:latin typeface="+mj-lt"/>
                        </a:rPr>
                        <a:t>sobre el gasóleo </a:t>
                      </a:r>
                    </a:p>
                  </a:txBody>
                  <a:tcPr/>
                </a:tc>
                <a:tc>
                  <a:txBody>
                    <a:bodyPr/>
                    <a:lstStyle/>
                    <a:p>
                      <a:r>
                        <a:rPr lang="en-GB" sz="1600" dirty="0">
                          <a:latin typeface="+mj-lt"/>
                        </a:rPr>
                        <a:t>2019</a:t>
                      </a:r>
                    </a:p>
                  </a:txBody>
                  <a:tcPr/>
                </a:tc>
                <a:extLst>
                  <a:ext uri="{0D108BD9-81ED-4DB2-BD59-A6C34878D82A}">
                    <a16:rowId xmlns:a16="http://schemas.microsoft.com/office/drawing/2014/main" val="325928025"/>
                  </a:ext>
                </a:extLst>
              </a:tr>
              <a:tr h="355680">
                <a:tc>
                  <a:txBody>
                    <a:bodyPr/>
                    <a:lstStyle/>
                    <a:p>
                      <a:r>
                        <a:rPr lang="en-GB" sz="1600" dirty="0">
                          <a:latin typeface="+mj-lt"/>
                        </a:rPr>
                        <a:t>Tipo impositivo estándar del PIS/COFINS (BRL/m3)</a:t>
                      </a:r>
                    </a:p>
                  </a:txBody>
                  <a:tcPr/>
                </a:tc>
                <a:tc>
                  <a:txBody>
                    <a:bodyPr/>
                    <a:lstStyle/>
                    <a:p>
                      <a:r>
                        <a:rPr lang="en-GB" sz="1600" dirty="0">
                          <a:latin typeface="+mj-lt"/>
                        </a:rPr>
                        <a:t>461,5 BRL/m3</a:t>
                      </a:r>
                    </a:p>
                  </a:txBody>
                  <a:tcPr/>
                </a:tc>
                <a:extLst>
                  <a:ext uri="{0D108BD9-81ED-4DB2-BD59-A6C34878D82A}">
                    <a16:rowId xmlns:a16="http://schemas.microsoft.com/office/drawing/2014/main" val="3378139259"/>
                  </a:ext>
                </a:extLst>
              </a:tr>
              <a:tr h="5451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aseline="0" dirty="0">
                          <a:latin typeface="+mj-lt"/>
                        </a:rPr>
                        <a:t>Tipo impositivo reducido efectivo del </a:t>
                      </a:r>
                      <a:r>
                        <a:rPr lang="en-GB" sz="1600" dirty="0">
                          <a:latin typeface="+mj-lt"/>
                        </a:rPr>
                        <a:t>PIS/COFINS </a:t>
                      </a:r>
                      <a:r>
                        <a:rPr lang="en-GB" sz="1600" baseline="0" dirty="0">
                          <a:latin typeface="+mj-lt"/>
                        </a:rPr>
                        <a:t>(BRL/m3)</a:t>
                      </a:r>
                      <a:endParaRPr lang="en-GB" sz="1600" dirty="0">
                        <a:latin typeface="+mj-lt"/>
                      </a:endParaRPr>
                    </a:p>
                  </a:txBody>
                  <a:tcPr/>
                </a:tc>
                <a:tc>
                  <a:txBody>
                    <a:bodyPr/>
                    <a:lstStyle/>
                    <a:p>
                      <a:r>
                        <a:rPr lang="en-GB" sz="1600" dirty="0">
                          <a:latin typeface="+mj-lt"/>
                        </a:rPr>
                        <a:t>351,5 BRL/m3</a:t>
                      </a:r>
                    </a:p>
                  </a:txBody>
                  <a:tcPr/>
                </a:tc>
                <a:extLst>
                  <a:ext uri="{0D108BD9-81ED-4DB2-BD59-A6C34878D82A}">
                    <a16:rowId xmlns:a16="http://schemas.microsoft.com/office/drawing/2014/main" val="1946063662"/>
                  </a:ext>
                </a:extLst>
              </a:tr>
              <a:tr h="355680">
                <a:tc>
                  <a:txBody>
                    <a:bodyPr/>
                    <a:lstStyle/>
                    <a:p>
                      <a:r>
                        <a:rPr lang="en-GB" sz="1600" b="1" baseline="0" dirty="0">
                          <a:latin typeface="+mj-lt"/>
                        </a:rPr>
                        <a:t>Tarifa </a:t>
                      </a:r>
                      <a:r>
                        <a:rPr lang="en-GB" sz="1600" b="1" dirty="0">
                          <a:latin typeface="+mj-lt"/>
                        </a:rPr>
                        <a:t>diferencial </a:t>
                      </a:r>
                      <a:r>
                        <a:rPr lang="en-GB" sz="1600" b="1" baseline="0" dirty="0">
                          <a:latin typeface="+mj-lt"/>
                        </a:rPr>
                        <a:t>(estándar - reducida)</a:t>
                      </a:r>
                      <a:endParaRPr lang="en-GB" sz="1600" b="1" dirty="0">
                        <a:latin typeface="+mj-lt"/>
                      </a:endParaRPr>
                    </a:p>
                  </a:txBody>
                  <a:tcPr/>
                </a:tc>
                <a:tc>
                  <a:txBody>
                    <a:bodyPr/>
                    <a:lstStyle/>
                    <a:p>
                      <a:r>
                        <a:rPr lang="en-GB" sz="1600" b="1" dirty="0">
                          <a:latin typeface="+mj-lt"/>
                        </a:rPr>
                        <a:t>110 BRL/m3</a:t>
                      </a:r>
                      <a:endParaRPr lang="en-GB" sz="1600" b="1" baseline="30000" dirty="0">
                        <a:latin typeface="+mj-lt"/>
                      </a:endParaRPr>
                    </a:p>
                  </a:txBody>
                  <a:tcPr/>
                </a:tc>
                <a:extLst>
                  <a:ext uri="{0D108BD9-81ED-4DB2-BD59-A6C34878D82A}">
                    <a16:rowId xmlns:a16="http://schemas.microsoft.com/office/drawing/2014/main" val="2016331954"/>
                  </a:ext>
                </a:extLst>
              </a:tr>
            </a:tbl>
          </a:graphicData>
        </a:graphic>
      </p:graphicFrame>
    </p:spTree>
    <p:extLst>
      <p:ext uri="{BB962C8B-B14F-4D97-AF65-F5344CB8AC3E}">
        <p14:creationId xmlns:p14="http://schemas.microsoft.com/office/powerpoint/2010/main" val="1790527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17</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3200" b="1" dirty="0"/>
              <a:t>Ejemplo: Tipos impositivos del PIS/COFINS para el gasóleo (2) </a:t>
            </a:r>
            <a:endParaRPr lang="en-GB" sz="32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p:sp>
        <p:nvSpPr>
          <p:cNvPr id="9" name="Content Placeholder 1"/>
          <p:cNvSpPr>
            <a:spLocks noGrp="1"/>
          </p:cNvSpPr>
          <p:nvPr>
            <p:ph idx="1"/>
          </p:nvPr>
        </p:nvSpPr>
        <p:spPr>
          <a:xfrm>
            <a:off x="431370" y="1508787"/>
            <a:ext cx="10444448" cy="5088565"/>
          </a:xfrm>
        </p:spPr>
        <p:txBody>
          <a:bodyPr>
            <a:noAutofit/>
          </a:bodyPr>
          <a:lstStyle/>
          <a:p>
            <a:pPr>
              <a:spcBef>
                <a:spcPts val="1200"/>
              </a:spcBef>
              <a:spcAft>
                <a:spcPts val="800"/>
              </a:spcAft>
            </a:pPr>
            <a:r>
              <a:rPr lang="en-GB" sz="2150" dirty="0">
                <a:solidFill>
                  <a:schemeClr val="bg1">
                    <a:lumMod val="50000"/>
                  </a:schemeClr>
                </a:solidFill>
                <a:latin typeface="+mj-lt"/>
              </a:rPr>
              <a:t>Fuentes de las cifras de consumo (por orden de prioridad)</a:t>
            </a:r>
          </a:p>
          <a:p>
            <a:pPr lvl="1">
              <a:spcBef>
                <a:spcPts val="1200"/>
              </a:spcBef>
              <a:spcAft>
                <a:spcPts val="800"/>
              </a:spcAft>
            </a:pPr>
            <a:r>
              <a:rPr lang="en-GB" sz="1800" dirty="0">
                <a:solidFill>
                  <a:schemeClr val="bg1">
                    <a:lumMod val="50000"/>
                  </a:schemeClr>
                </a:solidFill>
                <a:latin typeface="+mj-lt"/>
              </a:rPr>
              <a:t>Autoridades fiscales</a:t>
            </a:r>
            <a:r>
              <a:rPr lang="en-GB" sz="1800">
                <a:solidFill>
                  <a:schemeClr val="bg1">
                    <a:lumMod val="50000"/>
                  </a:schemeClr>
                </a:solidFill>
                <a:latin typeface="+mj-lt"/>
              </a:rPr>
              <a:t>, oficinas de Hacienda</a:t>
            </a:r>
            <a:r>
              <a:rPr lang="en-GB" sz="1800" dirty="0">
                <a:solidFill>
                  <a:schemeClr val="bg1">
                    <a:lumMod val="50000"/>
                  </a:schemeClr>
                </a:solidFill>
                <a:latin typeface="+mj-lt"/>
              </a:rPr>
              <a:t>, </a:t>
            </a:r>
            <a:r>
              <a:rPr lang="en-GB" sz="1800">
                <a:solidFill>
                  <a:schemeClr val="bg1">
                    <a:lumMod val="50000"/>
                  </a:schemeClr>
                </a:solidFill>
                <a:latin typeface="+mj-lt"/>
              </a:rPr>
              <a:t>Ministerio de Finanzas</a:t>
            </a:r>
            <a:r>
              <a:rPr lang="en-GB" sz="1800" dirty="0">
                <a:solidFill>
                  <a:schemeClr val="bg1">
                    <a:lumMod val="50000"/>
                  </a:schemeClr>
                </a:solidFill>
                <a:latin typeface="+mj-lt"/>
              </a:rPr>
              <a:t>, </a:t>
            </a:r>
            <a:r>
              <a:rPr lang="en-GB" sz="1800">
                <a:solidFill>
                  <a:schemeClr val="bg1">
                    <a:lumMod val="50000"/>
                  </a:schemeClr>
                </a:solidFill>
                <a:latin typeface="+mj-lt"/>
              </a:rPr>
              <a:t>oficinas de aduanas</a:t>
            </a:r>
            <a:endParaRPr lang="en-GB" sz="1800" dirty="0">
              <a:solidFill>
                <a:schemeClr val="bg1">
                  <a:lumMod val="50000"/>
                </a:schemeClr>
              </a:solidFill>
              <a:latin typeface="+mj-lt"/>
            </a:endParaRPr>
          </a:p>
          <a:p>
            <a:pPr lvl="2">
              <a:spcBef>
                <a:spcPts val="1200"/>
              </a:spcBef>
              <a:spcAft>
                <a:spcPts val="800"/>
              </a:spcAft>
            </a:pPr>
            <a:r>
              <a:rPr lang="en-GB" sz="1600" dirty="0">
                <a:solidFill>
                  <a:schemeClr val="bg1">
                    <a:lumMod val="50000"/>
                  </a:schemeClr>
                </a:solidFill>
                <a:latin typeface="+mj-lt"/>
              </a:rPr>
              <a:t>la información más completa y el desglose</a:t>
            </a:r>
          </a:p>
          <a:p>
            <a:pPr lvl="2">
              <a:spcBef>
                <a:spcPts val="1200"/>
              </a:spcBef>
              <a:spcAft>
                <a:spcPts val="800"/>
              </a:spcAft>
            </a:pPr>
            <a:r>
              <a:rPr lang="en-GB" sz="1600" dirty="0">
                <a:solidFill>
                  <a:schemeClr val="bg1">
                    <a:lumMod val="50000"/>
                  </a:schemeClr>
                </a:solidFill>
                <a:latin typeface="+mj-lt"/>
              </a:rPr>
              <a:t>Los administradores del programa tienen interés en mantener datos de consumo de muy buena calidad, ya que se trata de transacciones financieras</a:t>
            </a:r>
          </a:p>
          <a:p>
            <a:pPr lvl="2">
              <a:spcBef>
                <a:spcPts val="1200"/>
              </a:spcBef>
              <a:spcAft>
                <a:spcPts val="800"/>
              </a:spcAft>
            </a:pPr>
            <a:r>
              <a:rPr lang="en-GB" sz="1600" dirty="0">
                <a:solidFill>
                  <a:schemeClr val="bg1">
                    <a:lumMod val="50000"/>
                  </a:schemeClr>
                </a:solidFill>
                <a:latin typeface="+mj-lt"/>
              </a:rPr>
              <a:t>Declaraciones de IVA</a:t>
            </a:r>
          </a:p>
          <a:p>
            <a:pPr lvl="1">
              <a:spcBef>
                <a:spcPts val="1200"/>
              </a:spcBef>
              <a:spcAft>
                <a:spcPts val="800"/>
              </a:spcAft>
            </a:pPr>
            <a:r>
              <a:rPr lang="en-GB" sz="1800" dirty="0">
                <a:solidFill>
                  <a:schemeClr val="bg1">
                    <a:lumMod val="50000"/>
                  </a:schemeClr>
                </a:solidFill>
                <a:latin typeface="+mj-lt"/>
              </a:rPr>
              <a:t>Ministerio de Energía </a:t>
            </a:r>
          </a:p>
          <a:p>
            <a:pPr lvl="1">
              <a:spcBef>
                <a:spcPts val="1200"/>
              </a:spcBef>
              <a:spcAft>
                <a:spcPts val="800"/>
              </a:spcAft>
            </a:pPr>
            <a:r>
              <a:rPr lang="en-GB" sz="1800" dirty="0">
                <a:solidFill>
                  <a:schemeClr val="bg1">
                    <a:lumMod val="50000"/>
                  </a:schemeClr>
                </a:solidFill>
                <a:latin typeface="+mj-lt"/>
              </a:rPr>
              <a:t>Datos del balance energético nacional basados en el desglose por sectores y combustibles</a:t>
            </a:r>
          </a:p>
          <a:p>
            <a:pPr lvl="2">
              <a:spcBef>
                <a:spcPts val="1200"/>
              </a:spcBef>
              <a:spcAft>
                <a:spcPts val="800"/>
              </a:spcAft>
            </a:pPr>
            <a:r>
              <a:rPr lang="en-GB" sz="1600">
                <a:solidFill>
                  <a:schemeClr val="bg1">
                    <a:lumMod val="50000"/>
                  </a:schemeClr>
                </a:solidFill>
                <a:latin typeface="+mj-lt"/>
                <a:hlinkClick r:id="rId9"/>
              </a:rPr>
              <a:t>Balances </a:t>
            </a:r>
            <a:r>
              <a:rPr lang="en-GB" sz="1600" dirty="0">
                <a:solidFill>
                  <a:schemeClr val="bg1">
                    <a:lumMod val="50000"/>
                  </a:schemeClr>
                </a:solidFill>
                <a:latin typeface="+mj-lt"/>
                <a:hlinkClick r:id="rId9"/>
              </a:rPr>
              <a:t>energéticos mundiales de </a:t>
            </a:r>
            <a:r>
              <a:rPr lang="en-GB" sz="1600" dirty="0">
                <a:solidFill>
                  <a:schemeClr val="bg1">
                    <a:lumMod val="50000"/>
                  </a:schemeClr>
                </a:solidFill>
                <a:latin typeface="+mj-lt"/>
              </a:rPr>
              <a:t>la AIE (</a:t>
            </a:r>
            <a:r>
              <a:rPr lang="en-GB" sz="1600">
                <a:solidFill>
                  <a:schemeClr val="bg1">
                    <a:lumMod val="50000"/>
                  </a:schemeClr>
                </a:solidFill>
                <a:latin typeface="+mj-lt"/>
              </a:rPr>
              <a:t>datos </a:t>
            </a:r>
            <a:r>
              <a:rPr lang="en-GB" sz="1600" dirty="0">
                <a:solidFill>
                  <a:schemeClr val="bg1">
                    <a:lumMod val="50000"/>
                  </a:schemeClr>
                </a:solidFill>
                <a:latin typeface="+mj-lt"/>
              </a:rPr>
              <a:t>en </a:t>
            </a:r>
            <a:r>
              <a:rPr lang="en-GB" sz="1600" dirty="0" err="1">
                <a:solidFill>
                  <a:schemeClr val="bg1">
                    <a:lumMod val="50000"/>
                  </a:schemeClr>
                </a:solidFill>
                <a:latin typeface="+mj-lt"/>
              </a:rPr>
              <a:t>ktep</a:t>
            </a:r>
            <a:r>
              <a:rPr lang="en-GB" sz="1600" dirty="0">
                <a:solidFill>
                  <a:schemeClr val="bg1">
                    <a:lumMod val="50000"/>
                  </a:schemeClr>
                </a:solidFill>
                <a:latin typeface="+mj-lt"/>
              </a:rPr>
              <a:t>) </a:t>
            </a:r>
            <a:r>
              <a:rPr lang="en-GB" sz="1600">
                <a:solidFill>
                  <a:schemeClr val="bg1">
                    <a:lumMod val="50000"/>
                  </a:schemeClr>
                </a:solidFill>
                <a:latin typeface="+mj-lt"/>
              </a:rPr>
              <a:t>o </a:t>
            </a:r>
            <a:r>
              <a:rPr lang="en-GB" sz="1600">
                <a:solidFill>
                  <a:schemeClr val="bg1">
                    <a:lumMod val="50000"/>
                  </a:schemeClr>
                </a:solidFill>
                <a:latin typeface="+mj-lt"/>
                <a:hlinkClick r:id="rId10"/>
              </a:rPr>
              <a:t>Balances </a:t>
            </a:r>
            <a:r>
              <a:rPr lang="en-GB" sz="1600" dirty="0">
                <a:solidFill>
                  <a:schemeClr val="bg1">
                    <a:lumMod val="50000"/>
                  </a:schemeClr>
                </a:solidFill>
                <a:latin typeface="+mj-lt"/>
                <a:hlinkClick r:id="rId10"/>
              </a:rPr>
              <a:t>energéticos de las Naciones Unidas </a:t>
            </a:r>
            <a:r>
              <a:rPr lang="en-GB" sz="1600" dirty="0">
                <a:solidFill>
                  <a:schemeClr val="bg1">
                    <a:lumMod val="50000"/>
                  </a:schemeClr>
                </a:solidFill>
                <a:latin typeface="+mj-lt"/>
              </a:rPr>
              <a:t>(</a:t>
            </a:r>
            <a:r>
              <a:rPr lang="en-GB" sz="1600">
                <a:solidFill>
                  <a:schemeClr val="bg1">
                    <a:lumMod val="50000"/>
                  </a:schemeClr>
                </a:solidFill>
                <a:latin typeface="+mj-lt"/>
              </a:rPr>
              <a:t>datos </a:t>
            </a:r>
            <a:r>
              <a:rPr lang="en-GB" sz="1600" dirty="0">
                <a:solidFill>
                  <a:schemeClr val="bg1">
                    <a:lumMod val="50000"/>
                  </a:schemeClr>
                </a:solidFill>
                <a:latin typeface="+mj-lt"/>
              </a:rPr>
              <a:t>en TJ</a:t>
            </a:r>
            <a:r>
              <a:rPr lang="en-GB" sz="1600">
                <a:solidFill>
                  <a:schemeClr val="bg1">
                    <a:lumMod val="50000"/>
                  </a:schemeClr>
                </a:solidFill>
                <a:latin typeface="+mj-lt"/>
              </a:rPr>
              <a:t>)</a:t>
            </a:r>
            <a:endParaRPr lang="en-GB" sz="1600" dirty="0">
              <a:solidFill>
                <a:schemeClr val="bg1">
                  <a:lumMod val="50000"/>
                </a:schemeClr>
              </a:solidFill>
              <a:latin typeface="+mj-lt"/>
            </a:endParaRPr>
          </a:p>
          <a:p>
            <a:pPr lvl="1">
              <a:spcBef>
                <a:spcPts val="1200"/>
              </a:spcBef>
              <a:spcAft>
                <a:spcPts val="800"/>
              </a:spcAft>
            </a:pPr>
            <a:r>
              <a:rPr lang="en-GB" sz="1800" dirty="0">
                <a:solidFill>
                  <a:schemeClr val="bg1">
                    <a:lumMod val="50000"/>
                  </a:schemeClr>
                </a:solidFill>
                <a:latin typeface="+mj-lt"/>
              </a:rPr>
              <a:t>Encuestas a los hogares o a la industria sobre el consumo final</a:t>
            </a:r>
          </a:p>
          <a:p>
            <a:pPr lvl="1">
              <a:spcBef>
                <a:spcPts val="1200"/>
              </a:spcBef>
              <a:spcAft>
                <a:spcPts val="800"/>
              </a:spcAft>
            </a:pPr>
            <a:endParaRPr lang="en-GB" sz="1616" dirty="0">
              <a:solidFill>
                <a:schemeClr val="bg1">
                  <a:lumMod val="50000"/>
                </a:schemeClr>
              </a:solidFill>
              <a:latin typeface="+mj-lt"/>
            </a:endParaRPr>
          </a:p>
          <a:p>
            <a:pPr lvl="1">
              <a:spcBef>
                <a:spcPts val="1200"/>
              </a:spcBef>
              <a:spcAft>
                <a:spcPts val="800"/>
              </a:spcAft>
            </a:pPr>
            <a:endParaRPr lang="en-GB" sz="1616" dirty="0">
              <a:solidFill>
                <a:schemeClr val="bg1">
                  <a:lumMod val="50000"/>
                </a:schemeClr>
              </a:solidFill>
              <a:latin typeface="+mj-lt"/>
            </a:endParaRPr>
          </a:p>
          <a:p>
            <a:pPr lvl="1">
              <a:spcBef>
                <a:spcPts val="1200"/>
              </a:spcBef>
              <a:spcAft>
                <a:spcPts val="800"/>
              </a:spcAft>
            </a:pPr>
            <a:endParaRPr lang="en-GB" sz="1616" dirty="0">
              <a:solidFill>
                <a:schemeClr val="bg1">
                  <a:lumMod val="50000"/>
                </a:schemeClr>
              </a:solidFill>
              <a:latin typeface="+mj-lt"/>
            </a:endParaRPr>
          </a:p>
        </p:txBody>
      </p:sp>
      <p:pic>
        <p:nvPicPr>
          <p:cNvPr id="2050" name="Picture 2" descr="IEA webstore. World Energy Balances 201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072074" y="3481092"/>
            <a:ext cx="1468393" cy="19794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UNSD — Energy Statistic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722249" y="3481092"/>
            <a:ext cx="1380832" cy="1793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572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18</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3200" b="1" dirty="0"/>
              <a:t>Ejemplo: Tipos impositivos del PIS/COFINS para el gasóleo (3) </a:t>
            </a:r>
            <a:endParaRPr lang="en-GB" sz="32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mc:AlternateContent xmlns:mc="http://schemas.openxmlformats.org/markup-compatibility/2006" xmlns:a14="http://schemas.microsoft.com/office/drawing/2010/main">
        <mc:Choice Requires="a14">
          <p:sp>
            <p:nvSpPr>
              <p:cNvPr id="9" name="Content Placeholder 1"/>
              <p:cNvSpPr>
                <a:spLocks noGrp="1"/>
              </p:cNvSpPr>
              <p:nvPr>
                <p:ph idx="1"/>
              </p:nvPr>
            </p:nvSpPr>
            <p:spPr>
              <a:xfrm>
                <a:off x="431370" y="1508787"/>
                <a:ext cx="10444448" cy="5088565"/>
              </a:xfrm>
            </p:spPr>
            <p:txBody>
              <a:bodyPr>
                <a:noAutofit/>
              </a:bodyPr>
              <a:lstStyle/>
              <a:p>
                <a:pPr>
                  <a:spcBef>
                    <a:spcPts val="1200"/>
                  </a:spcBef>
                  <a:spcAft>
                    <a:spcPts val="800"/>
                  </a:spcAft>
                </a:pPr>
                <a:r>
                  <a:rPr lang="en-GB" sz="2150" dirty="0">
                    <a:solidFill>
                      <a:schemeClr val="bg1">
                        <a:lumMod val="50000"/>
                      </a:schemeClr>
                    </a:solidFill>
                    <a:latin typeface="+mj-lt"/>
                  </a:rPr>
                  <a:t>Para este ejemplo, utilizamos los datos de consumo de la balanza energética de Brasil </a:t>
                </a:r>
                <a:r>
                  <a:rPr lang="en-GB" sz="2150">
                    <a:solidFill>
                      <a:schemeClr val="bg1">
                        <a:lumMod val="50000"/>
                      </a:schemeClr>
                    </a:solidFill>
                    <a:latin typeface="+mj-lt"/>
                  </a:rPr>
                  <a:t>de la AIE, donde </a:t>
                </a:r>
                <a:r>
                  <a:rPr lang="en-GB" sz="2150" dirty="0">
                    <a:solidFill>
                      <a:schemeClr val="bg1">
                        <a:lumMod val="50000"/>
                      </a:schemeClr>
                    </a:solidFill>
                    <a:latin typeface="+mj-lt"/>
                  </a:rPr>
                  <a:t>los datos se expresan en </a:t>
                </a:r>
                <a:r>
                  <a:rPr lang="en-GB" sz="2150" dirty="0" err="1">
                    <a:solidFill>
                      <a:schemeClr val="bg1">
                        <a:lumMod val="50000"/>
                      </a:schemeClr>
                    </a:solidFill>
                    <a:latin typeface="+mj-lt"/>
                  </a:rPr>
                  <a:t>ktep </a:t>
                </a:r>
                <a:r>
                  <a:rPr lang="en-GB" sz="2150" dirty="0">
                    <a:solidFill>
                      <a:schemeClr val="bg1">
                        <a:lumMod val="50000"/>
                      </a:schemeClr>
                    </a:solidFill>
                    <a:latin typeface="+mj-lt"/>
                  </a:rPr>
                  <a:t>(</a:t>
                </a:r>
                <a:r>
                  <a:rPr lang="en-GB" sz="2150" i="1" dirty="0" err="1">
                    <a:solidFill>
                      <a:schemeClr val="bg1">
                        <a:lumMod val="50000"/>
                      </a:schemeClr>
                    </a:solidFill>
                    <a:latin typeface="+mj-lt"/>
                  </a:rPr>
                  <a:t>kt </a:t>
                </a:r>
                <a:r>
                  <a:rPr lang="en-GB" sz="2150" i="1" dirty="0">
                    <a:solidFill>
                      <a:schemeClr val="bg1">
                        <a:lumMod val="50000"/>
                      </a:schemeClr>
                    </a:solidFill>
                    <a:latin typeface="+mj-lt"/>
                  </a:rPr>
                  <a:t>de petróleo equivalente</a:t>
                </a:r>
                <a:r>
                  <a:rPr lang="en-GB" sz="2150">
                    <a:solidFill>
                      <a:schemeClr val="bg1">
                        <a:lumMod val="50000"/>
                      </a:schemeClr>
                    </a:solidFill>
                    <a:latin typeface="+mj-lt"/>
                  </a:rPr>
                  <a:t>)</a:t>
                </a:r>
                <a:endParaRPr lang="en-GB" sz="2150" dirty="0">
                  <a:solidFill>
                    <a:schemeClr val="bg1">
                      <a:lumMod val="50000"/>
                    </a:schemeClr>
                  </a:solidFill>
                  <a:latin typeface="+mj-lt"/>
                </a:endParaRPr>
              </a:p>
              <a:p>
                <a:pPr lvl="1">
                  <a:spcBef>
                    <a:spcPts val="1200"/>
                  </a:spcBef>
                  <a:spcAft>
                    <a:spcPts val="800"/>
                  </a:spcAft>
                </a:pPr>
                <a:r>
                  <a:rPr lang="en-GB" sz="1800" dirty="0">
                    <a:solidFill>
                      <a:schemeClr val="bg1">
                        <a:lumMod val="50000"/>
                      </a:schemeClr>
                    </a:solidFill>
                    <a:latin typeface="+mj-lt"/>
                  </a:rPr>
                  <a:t>La medida afecta a todas las ventas nacionales </a:t>
                </a:r>
                <a:r>
                  <a:rPr lang="en-GB" sz="1800">
                    <a:solidFill>
                      <a:schemeClr val="bg1">
                        <a:lumMod val="50000"/>
                      </a:schemeClr>
                    </a:solidFill>
                    <a:latin typeface="+mj-lt"/>
                  </a:rPr>
                  <a:t>de gasóleo en Brasil </a:t>
                </a:r>
                <a:r>
                  <a:rPr lang="en-GB" sz="1800" dirty="0">
                    <a:solidFill>
                      <a:schemeClr val="bg1">
                        <a:lumMod val="50000"/>
                      </a:schemeClr>
                    </a:solidFill>
                    <a:latin typeface="+mj-lt"/>
                    <a:sym typeface="Wingdings" panose="05000000000000000000" pitchFamily="2" charset="2"/>
                  </a:rPr>
                  <a:t>Consumo final total de NONBIODIES expresado en </a:t>
                </a:r>
                <a:r>
                  <a:rPr lang="en-GB" sz="1800" i="1" dirty="0" err="1">
                    <a:solidFill>
                      <a:schemeClr val="bg1">
                        <a:lumMod val="50000"/>
                      </a:schemeClr>
                    </a:solidFill>
                    <a:latin typeface="+mj-lt"/>
                    <a:sym typeface="Wingdings" panose="05000000000000000000" pitchFamily="2" charset="2"/>
                  </a:rPr>
                  <a:t>ktep</a:t>
                </a:r>
                <a:endParaRPr lang="en-GB" sz="1800" i="1" dirty="0">
                  <a:solidFill>
                    <a:schemeClr val="bg1">
                      <a:lumMod val="50000"/>
                    </a:schemeClr>
                  </a:solidFill>
                  <a:latin typeface="+mj-lt"/>
                  <a:sym typeface="Wingdings" panose="05000000000000000000" pitchFamily="2" charset="2"/>
                </a:endParaRPr>
              </a:p>
              <a:p>
                <a:pPr>
                  <a:spcBef>
                    <a:spcPts val="1200"/>
                  </a:spcBef>
                  <a:spcAft>
                    <a:spcPts val="800"/>
                  </a:spcAft>
                </a:pPr>
                <a:r>
                  <a:rPr lang="en-GB" sz="2150" dirty="0">
                    <a:solidFill>
                      <a:schemeClr val="bg1">
                        <a:lumMod val="50000"/>
                      </a:schemeClr>
                    </a:solidFill>
                    <a:latin typeface="+mj-lt"/>
                    <a:sym typeface="Wingdings" panose="05000000000000000000" pitchFamily="2" charset="2"/>
                  </a:rPr>
                  <a:t>Nuestro tipo impositivo se da en BRL/m3 Convertimos </a:t>
                </a:r>
                <a:r>
                  <a:rPr lang="en-GB" sz="2150" dirty="0" err="1">
                    <a:solidFill>
                      <a:schemeClr val="bg1">
                        <a:lumMod val="50000"/>
                      </a:schemeClr>
                    </a:solidFill>
                    <a:latin typeface="+mj-lt"/>
                    <a:sym typeface="Wingdings" panose="05000000000000000000" pitchFamily="2" charset="2"/>
                  </a:rPr>
                  <a:t>las ktep </a:t>
                </a:r>
                <a:r>
                  <a:rPr lang="en-GB" sz="2150" dirty="0">
                    <a:solidFill>
                      <a:schemeClr val="bg1">
                        <a:lumMod val="50000"/>
                      </a:schemeClr>
                    </a:solidFill>
                    <a:latin typeface="+mj-lt"/>
                    <a:sym typeface="Wingdings" panose="05000000000000000000" pitchFamily="2" charset="2"/>
                  </a:rPr>
                  <a:t>en </a:t>
                </a:r>
                <a:r>
                  <a:rPr lang="en-GB" sz="2150" baseline="30000" dirty="0">
                    <a:solidFill>
                      <a:schemeClr val="bg1">
                        <a:lumMod val="50000"/>
                      </a:schemeClr>
                    </a:solidFill>
                    <a:latin typeface="+mj-lt"/>
                  </a:rPr>
                  <a:t>m3</a:t>
                </a:r>
                <a:r>
                  <a:rPr lang="en-GB" sz="2150" dirty="0">
                    <a:solidFill>
                      <a:schemeClr val="bg1">
                        <a:lumMod val="50000"/>
                      </a:schemeClr>
                    </a:solidFill>
                    <a:latin typeface="+mj-lt"/>
                    <a:sym typeface="Wingdings" panose="05000000000000000000" pitchFamily="2" charset="2"/>
                  </a:rPr>
                  <a:t> equivalentes (por </a:t>
                </a:r>
                <a:r>
                  <a:rPr lang="en-GB" sz="2150" dirty="0">
                    <a:solidFill>
                      <a:schemeClr val="bg1">
                        <a:lumMod val="50000"/>
                      </a:schemeClr>
                    </a:solidFill>
                    <a:latin typeface="+mj-lt"/>
                  </a:rPr>
                  <a:t>ejemplo, utilizando el análisis dimensional)       </a:t>
                </a:r>
              </a:p>
              <a:p>
                <a:pPr lvl="1">
                  <a:spcBef>
                    <a:spcPts val="1200"/>
                  </a:spcBef>
                  <a:spcAft>
                    <a:spcPts val="800"/>
                  </a:spcAft>
                </a:pPr>
                <a14:m>
                  <m:oMath xmlns:m="http://schemas.openxmlformats.org/officeDocument/2006/math">
                    <m:r>
                      <a:rPr lang="en-GB" sz="2400" b="0" i="1">
                        <a:solidFill>
                          <a:schemeClr val="bg1">
                            <a:lumMod val="50000"/>
                          </a:schemeClr>
                        </a:solidFill>
                        <a:latin typeface="Cambria Math" panose="02040503050406030204" pitchFamily="18" charset="0"/>
                        <a:sym typeface="Wingdings" panose="05000000000000000000" pitchFamily="2" charset="2"/>
                      </a:rPr>
                      <m:t>1 </m:t>
                    </m:r>
                    <m:r>
                      <a:rPr lang="en-GB" sz="2400" b="0" i="1">
                        <a:solidFill>
                          <a:schemeClr val="bg1">
                            <a:lumMod val="50000"/>
                          </a:schemeClr>
                        </a:solidFill>
                        <a:latin typeface="Cambria Math" panose="02040503050406030204" pitchFamily="18" charset="0"/>
                        <a:sym typeface="Wingdings" panose="05000000000000000000" pitchFamily="2" charset="2"/>
                      </a:rPr>
                      <m:t>𝑘𝑡𝑜𝑒</m:t>
                    </m:r>
                    <m:r>
                      <a:rPr lang="en-GB" sz="2400" b="0" i="1">
                        <a:solidFill>
                          <a:schemeClr val="bg1">
                            <a:lumMod val="50000"/>
                          </a:schemeClr>
                        </a:solidFill>
                        <a:latin typeface="Cambria Math" panose="02040503050406030204" pitchFamily="18" charset="0"/>
                        <a:sym typeface="Wingdings" panose="05000000000000000000" pitchFamily="2" charset="2"/>
                      </a:rPr>
                      <m:t> </m:t>
                    </m:r>
                    <m:r>
                      <a:rPr lang="en-GB" sz="2400" b="0" i="1">
                        <a:solidFill>
                          <a:schemeClr val="bg1">
                            <a:lumMod val="50000"/>
                          </a:schemeClr>
                        </a:solidFill>
                        <a:latin typeface="Cambria Math" panose="02040503050406030204" pitchFamily="18" charset="0"/>
                        <a:sym typeface="Wingdings" panose="05000000000000000000" pitchFamily="2" charset="2"/>
                      </a:rPr>
                      <m:t>𝑑𝑖𝑒𝑠𝑒𝑙</m:t>
                    </m:r>
                    <m:r>
                      <a:rPr lang="en-GB" sz="2400" b="0" i="1">
                        <a:solidFill>
                          <a:schemeClr val="bg1">
                            <a:lumMod val="50000"/>
                          </a:schemeClr>
                        </a:solidFill>
                        <a:latin typeface="Cambria Math" panose="02040503050406030204" pitchFamily="18" charset="0"/>
                        <a:sym typeface="Wingdings" panose="05000000000000000000" pitchFamily="2" charset="2"/>
                      </a:rPr>
                      <m:t>  </m:t>
                    </m:r>
                    <m:r>
                      <a:rPr lang="en-GB" sz="2400" b="0" i="1">
                        <a:solidFill>
                          <a:schemeClr val="bg1">
                            <a:lumMod val="50000"/>
                          </a:schemeClr>
                        </a:solidFill>
                        <a:latin typeface="Cambria Math" panose="02040503050406030204" pitchFamily="18" charset="0"/>
                        <a:sym typeface="Wingdings" panose="05000000000000000000" pitchFamily="2" charset="2"/>
                      </a:rPr>
                      <m:t>𝑥</m:t>
                    </m:r>
                    <m:f>
                      <m:fPr>
                        <m:ctrlPr>
                          <a:rPr lang="en-GB" sz="2400" b="0" i="1">
                            <a:solidFill>
                              <a:schemeClr val="bg1">
                                <a:lumMod val="50000"/>
                              </a:schemeClr>
                            </a:solidFill>
                            <a:latin typeface="Cambria Math" panose="02040503050406030204" pitchFamily="18" charset="0"/>
                            <a:sym typeface="Wingdings" panose="05000000000000000000" pitchFamily="2" charset="2"/>
                          </a:rPr>
                        </m:ctrlPr>
                      </m:fPr>
                      <m:num>
                        <m:r>
                          <a:rPr lang="en-GB" sz="2400" b="0" i="1">
                            <a:solidFill>
                              <a:schemeClr val="bg1">
                                <a:lumMod val="50000"/>
                              </a:schemeClr>
                            </a:solidFill>
                            <a:latin typeface="Cambria Math" panose="02040503050406030204" pitchFamily="18" charset="0"/>
                            <a:sym typeface="Wingdings" panose="05000000000000000000" pitchFamily="2" charset="2"/>
                          </a:rPr>
                          <m:t>1 </m:t>
                        </m:r>
                        <m:r>
                          <a:rPr lang="en-GB" sz="2400" b="0" i="1">
                            <a:solidFill>
                              <a:schemeClr val="bg1">
                                <a:lumMod val="50000"/>
                              </a:schemeClr>
                            </a:solidFill>
                            <a:latin typeface="Cambria Math" panose="02040503050406030204" pitchFamily="18" charset="0"/>
                            <a:sym typeface="Wingdings" panose="05000000000000000000" pitchFamily="2" charset="2"/>
                          </a:rPr>
                          <m:t>𝑘𝑡</m:t>
                        </m:r>
                      </m:num>
                      <m:den>
                        <m:r>
                          <a:rPr lang="en-GB" sz="2400" b="0" i="1">
                            <a:solidFill>
                              <a:schemeClr val="bg1">
                                <a:lumMod val="50000"/>
                              </a:schemeClr>
                            </a:solidFill>
                            <a:latin typeface="Cambria Math" panose="02040503050406030204" pitchFamily="18" charset="0"/>
                            <a:sym typeface="Wingdings" panose="05000000000000000000" pitchFamily="2" charset="2"/>
                          </a:rPr>
                          <m:t>1.01 </m:t>
                        </m:r>
                        <m:r>
                          <a:rPr lang="en-GB" sz="2400" b="0" i="1">
                            <a:solidFill>
                              <a:schemeClr val="bg1">
                                <a:lumMod val="50000"/>
                              </a:schemeClr>
                            </a:solidFill>
                            <a:latin typeface="Cambria Math" panose="02040503050406030204" pitchFamily="18" charset="0"/>
                            <a:sym typeface="Wingdings" panose="05000000000000000000" pitchFamily="2" charset="2"/>
                          </a:rPr>
                          <m:t>𝑘𝑡𝑜𝑒</m:t>
                        </m:r>
                      </m:den>
                    </m:f>
                    <m:r>
                      <a:rPr lang="en-GB" sz="2400" b="0" i="1">
                        <a:solidFill>
                          <a:schemeClr val="bg1">
                            <a:lumMod val="50000"/>
                          </a:schemeClr>
                        </a:solidFill>
                        <a:latin typeface="Cambria Math" panose="02040503050406030204" pitchFamily="18" charset="0"/>
                        <a:sym typeface="Wingdings" panose="05000000000000000000" pitchFamily="2" charset="2"/>
                      </a:rPr>
                      <m:t>𝑥</m:t>
                    </m:r>
                    <m:f>
                      <m:fPr>
                        <m:ctrlPr>
                          <a:rPr lang="en-GB" sz="2400" i="1">
                            <a:solidFill>
                              <a:schemeClr val="bg1">
                                <a:lumMod val="50000"/>
                              </a:schemeClr>
                            </a:solidFill>
                            <a:latin typeface="Cambria Math" panose="02040503050406030204" pitchFamily="18" charset="0"/>
                            <a:sym typeface="Wingdings" panose="05000000000000000000" pitchFamily="2" charset="2"/>
                          </a:rPr>
                        </m:ctrlPr>
                      </m:fPr>
                      <m:num>
                        <m:r>
                          <a:rPr lang="en-GB" sz="2400" i="1">
                            <a:solidFill>
                              <a:schemeClr val="bg1">
                                <a:lumMod val="50000"/>
                              </a:schemeClr>
                            </a:solidFill>
                            <a:latin typeface="Cambria Math" panose="02040503050406030204" pitchFamily="18" charset="0"/>
                            <a:sym typeface="Wingdings" panose="05000000000000000000" pitchFamily="2" charset="2"/>
                          </a:rPr>
                          <m:t>1</m:t>
                        </m:r>
                        <m:r>
                          <a:rPr lang="en-GB" sz="2400" b="0" i="1">
                            <a:solidFill>
                              <a:schemeClr val="bg1">
                                <a:lumMod val="50000"/>
                              </a:schemeClr>
                            </a:solidFill>
                            <a:latin typeface="Cambria Math" panose="02040503050406030204" pitchFamily="18" charset="0"/>
                            <a:sym typeface="Wingdings" panose="05000000000000000000" pitchFamily="2" charset="2"/>
                          </a:rPr>
                          <m:t>,186,000</m:t>
                        </m:r>
                        <m:r>
                          <a:rPr lang="en-GB" sz="2400" i="1">
                            <a:solidFill>
                              <a:schemeClr val="bg1">
                                <a:lumMod val="50000"/>
                              </a:schemeClr>
                            </a:solidFill>
                            <a:latin typeface="Cambria Math" panose="02040503050406030204" pitchFamily="18" charset="0"/>
                            <a:sym typeface="Wingdings" panose="05000000000000000000" pitchFamily="2" charset="2"/>
                          </a:rPr>
                          <m:t> </m:t>
                        </m:r>
                        <m:r>
                          <a:rPr lang="en-GB" sz="2400" b="0" i="1">
                            <a:solidFill>
                              <a:schemeClr val="bg1">
                                <a:lumMod val="50000"/>
                              </a:schemeClr>
                            </a:solidFill>
                            <a:latin typeface="Cambria Math" panose="02040503050406030204" pitchFamily="18" charset="0"/>
                            <a:sym typeface="Wingdings" panose="05000000000000000000" pitchFamily="2" charset="2"/>
                          </a:rPr>
                          <m:t>𝑙</m:t>
                        </m:r>
                      </m:num>
                      <m:den>
                        <m:r>
                          <a:rPr lang="en-GB" sz="2400" i="1">
                            <a:solidFill>
                              <a:schemeClr val="bg1">
                                <a:lumMod val="50000"/>
                              </a:schemeClr>
                            </a:solidFill>
                            <a:latin typeface="Cambria Math" panose="02040503050406030204" pitchFamily="18" charset="0"/>
                            <a:sym typeface="Wingdings" panose="05000000000000000000" pitchFamily="2" charset="2"/>
                          </a:rPr>
                          <m:t>1 </m:t>
                        </m:r>
                        <m:r>
                          <a:rPr lang="en-GB" sz="2400" i="1">
                            <a:solidFill>
                              <a:schemeClr val="bg1">
                                <a:lumMod val="50000"/>
                              </a:schemeClr>
                            </a:solidFill>
                            <a:latin typeface="Cambria Math" panose="02040503050406030204" pitchFamily="18" charset="0"/>
                            <a:sym typeface="Wingdings" panose="05000000000000000000" pitchFamily="2" charset="2"/>
                          </a:rPr>
                          <m:t>𝑘𝑡</m:t>
                        </m:r>
                      </m:den>
                    </m:f>
                    <m:r>
                      <a:rPr lang="en-GB" sz="2400" i="1">
                        <a:solidFill>
                          <a:schemeClr val="bg1">
                            <a:lumMod val="50000"/>
                          </a:schemeClr>
                        </a:solidFill>
                        <a:latin typeface="Cambria Math" panose="02040503050406030204" pitchFamily="18" charset="0"/>
                        <a:sym typeface="Wingdings" panose="05000000000000000000" pitchFamily="2" charset="2"/>
                      </a:rPr>
                      <m:t>𝑥</m:t>
                    </m:r>
                    <m:f>
                      <m:fPr>
                        <m:ctrlPr>
                          <a:rPr lang="en-GB" sz="2400" i="1">
                            <a:solidFill>
                              <a:schemeClr val="bg1">
                                <a:lumMod val="50000"/>
                              </a:schemeClr>
                            </a:solidFill>
                            <a:latin typeface="Cambria Math" panose="02040503050406030204" pitchFamily="18" charset="0"/>
                            <a:sym typeface="Wingdings" panose="05000000000000000000" pitchFamily="2" charset="2"/>
                          </a:rPr>
                        </m:ctrlPr>
                      </m:fPr>
                      <m:num>
                        <m:r>
                          <a:rPr lang="en-GB" sz="2400" b="0" i="1">
                            <a:solidFill>
                              <a:schemeClr val="bg1">
                                <a:lumMod val="50000"/>
                              </a:schemeClr>
                            </a:solidFill>
                            <a:latin typeface="Cambria Math" panose="02040503050406030204" pitchFamily="18" charset="0"/>
                            <a:sym typeface="Wingdings" panose="05000000000000000000" pitchFamily="2" charset="2"/>
                          </a:rPr>
                          <m:t>1</m:t>
                        </m:r>
                        <m:sSup>
                          <m:sSupPr>
                            <m:ctrlPr>
                              <a:rPr lang="en-GB" sz="2400" b="0" i="1">
                                <a:solidFill>
                                  <a:schemeClr val="bg1">
                                    <a:lumMod val="50000"/>
                                  </a:schemeClr>
                                </a:solidFill>
                                <a:latin typeface="Cambria Math" panose="02040503050406030204" pitchFamily="18" charset="0"/>
                                <a:sym typeface="Wingdings" panose="05000000000000000000" pitchFamily="2" charset="2"/>
                              </a:rPr>
                            </m:ctrlPr>
                          </m:sSupPr>
                          <m:e>
                            <m:r>
                              <a:rPr lang="en-GB" sz="2400" b="0" i="1">
                                <a:solidFill>
                                  <a:schemeClr val="bg1">
                                    <a:lumMod val="50000"/>
                                  </a:schemeClr>
                                </a:solidFill>
                                <a:latin typeface="Cambria Math" panose="02040503050406030204" pitchFamily="18" charset="0"/>
                                <a:sym typeface="Wingdings" panose="05000000000000000000" pitchFamily="2" charset="2"/>
                              </a:rPr>
                              <m:t> </m:t>
                            </m:r>
                            <m:r>
                              <a:rPr lang="en-GB" sz="2400" b="0" i="1">
                                <a:solidFill>
                                  <a:schemeClr val="bg1">
                                    <a:lumMod val="50000"/>
                                  </a:schemeClr>
                                </a:solidFill>
                                <a:latin typeface="Cambria Math" panose="02040503050406030204" pitchFamily="18" charset="0"/>
                                <a:sym typeface="Wingdings" panose="05000000000000000000" pitchFamily="2" charset="2"/>
                              </a:rPr>
                              <m:t>𝑚</m:t>
                            </m:r>
                          </m:e>
                          <m:sup>
                            <m:r>
                              <a:rPr lang="en-GB" sz="2400" b="0" i="1">
                                <a:solidFill>
                                  <a:schemeClr val="bg1">
                                    <a:lumMod val="50000"/>
                                  </a:schemeClr>
                                </a:solidFill>
                                <a:latin typeface="Cambria Math" panose="02040503050406030204" pitchFamily="18" charset="0"/>
                                <a:sym typeface="Wingdings" panose="05000000000000000000" pitchFamily="2" charset="2"/>
                              </a:rPr>
                              <m:t>3</m:t>
                            </m:r>
                          </m:sup>
                        </m:sSup>
                      </m:num>
                      <m:den>
                        <m:r>
                          <a:rPr lang="en-GB" sz="2400" i="1">
                            <a:solidFill>
                              <a:schemeClr val="bg1">
                                <a:lumMod val="50000"/>
                              </a:schemeClr>
                            </a:solidFill>
                            <a:latin typeface="Cambria Math" panose="02040503050406030204" pitchFamily="18" charset="0"/>
                            <a:sym typeface="Wingdings" panose="05000000000000000000" pitchFamily="2" charset="2"/>
                          </a:rPr>
                          <m:t>1 </m:t>
                        </m:r>
                        <m:r>
                          <a:rPr lang="en-GB" sz="2400" b="0" i="1">
                            <a:solidFill>
                              <a:schemeClr val="bg1">
                                <a:lumMod val="50000"/>
                              </a:schemeClr>
                            </a:solidFill>
                            <a:latin typeface="Cambria Math" panose="02040503050406030204" pitchFamily="18" charset="0"/>
                            <a:sym typeface="Wingdings" panose="05000000000000000000" pitchFamily="2" charset="2"/>
                          </a:rPr>
                          <m:t>000 </m:t>
                        </m:r>
                        <m:r>
                          <a:rPr lang="en-GB" sz="2400" b="0" i="1">
                            <a:solidFill>
                              <a:schemeClr val="bg1">
                                <a:lumMod val="50000"/>
                              </a:schemeClr>
                            </a:solidFill>
                            <a:latin typeface="Cambria Math" panose="02040503050406030204" pitchFamily="18" charset="0"/>
                            <a:sym typeface="Wingdings" panose="05000000000000000000" pitchFamily="2" charset="2"/>
                          </a:rPr>
                          <m:t>𝑙</m:t>
                        </m:r>
                      </m:den>
                    </m:f>
                  </m:oMath>
                </a14:m>
                <a:endParaRPr lang="en-GB" sz="2150" dirty="0">
                  <a:solidFill>
                    <a:schemeClr val="bg1">
                      <a:lumMod val="50000"/>
                    </a:schemeClr>
                  </a:solidFill>
                  <a:latin typeface="+mj-lt"/>
                  <a:sym typeface="Wingdings" panose="05000000000000000000" pitchFamily="2" charset="2"/>
                </a:endParaRPr>
              </a:p>
              <a:p>
                <a:pPr>
                  <a:spcBef>
                    <a:spcPts val="1200"/>
                  </a:spcBef>
                  <a:spcAft>
                    <a:spcPts val="800"/>
                  </a:spcAft>
                </a:pPr>
                <a:r>
                  <a:rPr lang="en-GB" sz="2150" dirty="0">
                    <a:solidFill>
                      <a:schemeClr val="bg1">
                        <a:lumMod val="50000"/>
                      </a:schemeClr>
                    </a:solidFill>
                    <a:latin typeface="+mj-lt"/>
                    <a:sym typeface="Wingdings" panose="05000000000000000000" pitchFamily="2" charset="2"/>
                  </a:rPr>
                  <a:t>Utilizamos este factor de conversión para obtener el consumo equivalente en </a:t>
                </a:r>
                <a:r>
                  <a:rPr lang="en-GB" sz="2150" baseline="30000" dirty="0">
                    <a:solidFill>
                      <a:schemeClr val="bg1">
                        <a:lumMod val="50000"/>
                      </a:schemeClr>
                    </a:solidFill>
                    <a:latin typeface="+mj-lt"/>
                  </a:rPr>
                  <a:t>m3 </a:t>
                </a:r>
                <a:r>
                  <a:rPr lang="en-GB" sz="2150" dirty="0">
                    <a:solidFill>
                      <a:schemeClr val="bg1">
                        <a:lumMod val="50000"/>
                      </a:schemeClr>
                    </a:solidFill>
                    <a:latin typeface="+mj-lt"/>
                    <a:sym typeface="Wingdings" panose="05000000000000000000" pitchFamily="2" charset="2"/>
                  </a:rPr>
                  <a:t>.</a:t>
                </a:r>
              </a:p>
              <a:p>
                <a:pPr>
                  <a:spcBef>
                    <a:spcPts val="1200"/>
                  </a:spcBef>
                  <a:spcAft>
                    <a:spcPts val="800"/>
                  </a:spcAft>
                </a:pPr>
                <a:r>
                  <a:rPr lang="en-GB" sz="2150" b="1" dirty="0">
                    <a:solidFill>
                      <a:schemeClr val="bg1">
                        <a:lumMod val="50000"/>
                      </a:schemeClr>
                    </a:solidFill>
                    <a:latin typeface="+mj-lt"/>
                    <a:sym typeface="Wingdings" panose="05000000000000000000" pitchFamily="2" charset="2"/>
                  </a:rPr>
                  <a:t>Ingresos no percibidos = consumo equivalente en </a:t>
                </a:r>
                <a:r>
                  <a:rPr lang="en-GB" sz="2150" b="1" baseline="30000" dirty="0">
                    <a:solidFill>
                      <a:schemeClr val="bg1">
                        <a:lumMod val="50000"/>
                      </a:schemeClr>
                    </a:solidFill>
                    <a:latin typeface="+mj-lt"/>
                    <a:sym typeface="Wingdings" panose="05000000000000000000" pitchFamily="2" charset="2"/>
                  </a:rPr>
                  <a:t>m3 </a:t>
                </a:r>
                <a:r>
                  <a:rPr lang="en-GB" sz="2150" b="1" dirty="0">
                    <a:solidFill>
                      <a:schemeClr val="bg1">
                        <a:lumMod val="50000"/>
                      </a:schemeClr>
                    </a:solidFill>
                    <a:latin typeface="+mj-lt"/>
                    <a:sym typeface="Wingdings" panose="05000000000000000000" pitchFamily="2" charset="2"/>
                  </a:rPr>
                  <a:t>x tipo impositivo diferencial  </a:t>
                </a:r>
              </a:p>
              <a:p>
                <a:pPr>
                  <a:spcBef>
                    <a:spcPts val="1200"/>
                  </a:spcBef>
                  <a:spcAft>
                    <a:spcPts val="800"/>
                  </a:spcAft>
                </a:pPr>
                <a:endParaRPr lang="en-GB" sz="2150" b="1" dirty="0">
                  <a:solidFill>
                    <a:schemeClr val="bg1">
                      <a:lumMod val="50000"/>
                    </a:schemeClr>
                  </a:solidFill>
                  <a:latin typeface="+mj-lt"/>
                  <a:sym typeface="Wingdings" panose="05000000000000000000" pitchFamily="2" charset="2"/>
                </a:endParaRPr>
              </a:p>
            </p:txBody>
          </p:sp>
        </mc:Choice>
        <mc:Fallback xmlns="">
          <p:sp>
            <p:nvSpPr>
              <p:cNvPr id="9" name="Content Placeholder 1"/>
              <p:cNvSpPr>
                <a:spLocks noGrp="1" noRot="1" noChangeAspect="1" noMove="1" noResize="1" noEditPoints="1" noAdjustHandles="1" noChangeArrowheads="1" noChangeShapeType="1" noTextEdit="1"/>
              </p:cNvSpPr>
              <p:nvPr>
                <p:ph idx="1"/>
              </p:nvPr>
            </p:nvSpPr>
            <p:spPr>
              <a:xfrm>
                <a:off x="431370" y="1508787"/>
                <a:ext cx="10444448" cy="5088565"/>
              </a:xfrm>
              <a:blipFill>
                <a:blip r:embed="rId10"/>
                <a:stretch>
                  <a:fillRect l="-642" t="-719" r="-1109"/>
                </a:stretch>
              </a:blipFill>
            </p:spPr>
            <p:txBody>
              <a:bodyPr/>
              <a:lstStyle/>
              <a:p>
                <a:r>
                  <a:rPr lang="en-GB">
                    <a:noFill/>
                  </a:rPr>
                  <a:t> </a:t>
                </a:r>
              </a:p>
            </p:txBody>
          </p:sp>
        </mc:Fallback>
      </mc:AlternateContent>
      <p:sp>
        <p:nvSpPr>
          <p:cNvPr id="2" name="Rectangle 1"/>
          <p:cNvSpPr/>
          <p:nvPr/>
        </p:nvSpPr>
        <p:spPr>
          <a:xfrm>
            <a:off x="812189" y="5573764"/>
            <a:ext cx="9642842" cy="512619"/>
          </a:xfrm>
          <a:prstGeom prst="rect">
            <a:avLst/>
          </a:prstGeom>
          <a:solidFill>
            <a:schemeClr val="accent3">
              <a:lumMod val="40000"/>
              <a:lumOff val="60000"/>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p:cNvGraphicFramePr>
            <a:graphicFrameLocks noGrp="1"/>
          </p:cNvGraphicFramePr>
          <p:nvPr/>
        </p:nvGraphicFramePr>
        <p:xfrm>
          <a:off x="7668606" y="3797641"/>
          <a:ext cx="4449415" cy="1280160"/>
        </p:xfrm>
        <a:graphic>
          <a:graphicData uri="http://schemas.openxmlformats.org/drawingml/2006/table">
            <a:tbl>
              <a:tblPr firstRow="1" bandRow="1">
                <a:tableStyleId>{5C22544A-7EE6-4342-B048-85BDC9FD1C3A}</a:tableStyleId>
              </a:tblPr>
              <a:tblGrid>
                <a:gridCol w="2966578">
                  <a:extLst>
                    <a:ext uri="{9D8B030D-6E8A-4147-A177-3AD203B41FA5}">
                      <a16:colId xmlns:a16="http://schemas.microsoft.com/office/drawing/2014/main" val="968968145"/>
                    </a:ext>
                  </a:extLst>
                </a:gridCol>
                <a:gridCol w="1482837">
                  <a:extLst>
                    <a:ext uri="{9D8B030D-6E8A-4147-A177-3AD203B41FA5}">
                      <a16:colId xmlns:a16="http://schemas.microsoft.com/office/drawing/2014/main" val="3227763337"/>
                    </a:ext>
                  </a:extLst>
                </a:gridCol>
              </a:tblGrid>
              <a:tr h="237908">
                <a:tc>
                  <a:txBody>
                    <a:bodyPr/>
                    <a:lstStyle/>
                    <a:p>
                      <a:r>
                        <a:rPr lang="en-GB" sz="1000" baseline="0" dirty="0">
                          <a:latin typeface="+mj-lt"/>
                        </a:rPr>
                        <a:t>Tipo de impuesto </a:t>
                      </a:r>
                      <a:r>
                        <a:rPr lang="en-GB" sz="1000" dirty="0">
                          <a:latin typeface="+mj-lt"/>
                        </a:rPr>
                        <a:t>sobre el gasóleo </a:t>
                      </a:r>
                    </a:p>
                  </a:txBody>
                  <a:tcPr/>
                </a:tc>
                <a:tc>
                  <a:txBody>
                    <a:bodyPr/>
                    <a:lstStyle/>
                    <a:p>
                      <a:r>
                        <a:rPr lang="en-GB" sz="1000" dirty="0">
                          <a:latin typeface="+mj-lt"/>
                        </a:rPr>
                        <a:t>2019</a:t>
                      </a:r>
                    </a:p>
                  </a:txBody>
                  <a:tcPr/>
                </a:tc>
                <a:extLst>
                  <a:ext uri="{0D108BD9-81ED-4DB2-BD59-A6C34878D82A}">
                    <a16:rowId xmlns:a16="http://schemas.microsoft.com/office/drawing/2014/main" val="325928025"/>
                  </a:ext>
                </a:extLst>
              </a:tr>
              <a:tr h="237908">
                <a:tc>
                  <a:txBody>
                    <a:bodyPr/>
                    <a:lstStyle/>
                    <a:p>
                      <a:r>
                        <a:rPr lang="en-GB" sz="1000" dirty="0">
                          <a:latin typeface="+mj-lt"/>
                        </a:rPr>
                        <a:t>Tipo impositivo estándar del PIS/COFINS (BRL/m3)</a:t>
                      </a:r>
                    </a:p>
                  </a:txBody>
                  <a:tcPr/>
                </a:tc>
                <a:tc>
                  <a:txBody>
                    <a:bodyPr/>
                    <a:lstStyle/>
                    <a:p>
                      <a:r>
                        <a:rPr lang="en-GB" sz="1000" dirty="0">
                          <a:latin typeface="+mj-lt"/>
                        </a:rPr>
                        <a:t>461,5 BRL/m3</a:t>
                      </a:r>
                    </a:p>
                  </a:txBody>
                  <a:tcPr/>
                </a:tc>
                <a:extLst>
                  <a:ext uri="{0D108BD9-81ED-4DB2-BD59-A6C34878D82A}">
                    <a16:rowId xmlns:a16="http://schemas.microsoft.com/office/drawing/2014/main" val="3378139259"/>
                  </a:ext>
                </a:extLst>
              </a:tr>
              <a:tr h="3646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a:latin typeface="+mj-lt"/>
                        </a:rPr>
                        <a:t>Tipo impositivo reducido efectivo del </a:t>
                      </a:r>
                      <a:r>
                        <a:rPr lang="en-GB" sz="1000" dirty="0">
                          <a:latin typeface="+mj-lt"/>
                        </a:rPr>
                        <a:t>PIS/COFINS </a:t>
                      </a:r>
                      <a:r>
                        <a:rPr lang="en-GB" sz="1000" baseline="0" dirty="0">
                          <a:latin typeface="+mj-lt"/>
                        </a:rPr>
                        <a:t>(BRL/m3)</a:t>
                      </a:r>
                      <a:endParaRPr lang="en-GB" sz="1000" dirty="0">
                        <a:latin typeface="+mj-lt"/>
                      </a:endParaRPr>
                    </a:p>
                  </a:txBody>
                  <a:tcPr/>
                </a:tc>
                <a:tc>
                  <a:txBody>
                    <a:bodyPr/>
                    <a:lstStyle/>
                    <a:p>
                      <a:r>
                        <a:rPr lang="en-GB" sz="1000" dirty="0">
                          <a:latin typeface="+mj-lt"/>
                        </a:rPr>
                        <a:t>351,5 BRL/m3</a:t>
                      </a:r>
                    </a:p>
                  </a:txBody>
                  <a:tcPr/>
                </a:tc>
                <a:extLst>
                  <a:ext uri="{0D108BD9-81ED-4DB2-BD59-A6C34878D82A}">
                    <a16:rowId xmlns:a16="http://schemas.microsoft.com/office/drawing/2014/main" val="1946063662"/>
                  </a:ext>
                </a:extLst>
              </a:tr>
              <a:tr h="237908">
                <a:tc>
                  <a:txBody>
                    <a:bodyPr/>
                    <a:lstStyle/>
                    <a:p>
                      <a:r>
                        <a:rPr lang="en-GB" sz="1000" b="1" baseline="0" dirty="0">
                          <a:latin typeface="+mj-lt"/>
                        </a:rPr>
                        <a:t>Tarifa </a:t>
                      </a:r>
                      <a:r>
                        <a:rPr lang="en-GB" sz="1000" b="1" dirty="0">
                          <a:latin typeface="+mj-lt"/>
                        </a:rPr>
                        <a:t>diferencial </a:t>
                      </a:r>
                      <a:r>
                        <a:rPr lang="en-GB" sz="1000" b="1" baseline="0" dirty="0">
                          <a:latin typeface="+mj-lt"/>
                        </a:rPr>
                        <a:t>(estándar - reducida)</a:t>
                      </a:r>
                      <a:endParaRPr lang="en-GB" sz="1000" b="1" dirty="0">
                        <a:latin typeface="+mj-lt"/>
                      </a:endParaRPr>
                    </a:p>
                  </a:txBody>
                  <a:tcPr/>
                </a:tc>
                <a:tc>
                  <a:txBody>
                    <a:bodyPr/>
                    <a:lstStyle/>
                    <a:p>
                      <a:r>
                        <a:rPr lang="en-GB" sz="1000" b="1" dirty="0">
                          <a:latin typeface="+mj-lt"/>
                        </a:rPr>
                        <a:t>110 BRL/m3</a:t>
                      </a:r>
                      <a:endParaRPr lang="en-GB" sz="1000" b="1" baseline="30000" dirty="0">
                        <a:latin typeface="+mj-lt"/>
                      </a:endParaRPr>
                    </a:p>
                  </a:txBody>
                  <a:tcPr/>
                </a:tc>
                <a:extLst>
                  <a:ext uri="{0D108BD9-81ED-4DB2-BD59-A6C34878D82A}">
                    <a16:rowId xmlns:a16="http://schemas.microsoft.com/office/drawing/2014/main" val="2016331954"/>
                  </a:ext>
                </a:extLst>
              </a:tr>
            </a:tbl>
          </a:graphicData>
        </a:graphic>
      </p:graphicFrame>
    </p:spTree>
    <p:extLst>
      <p:ext uri="{BB962C8B-B14F-4D97-AF65-F5344CB8AC3E}">
        <p14:creationId xmlns:p14="http://schemas.microsoft.com/office/powerpoint/2010/main" val="1062588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19</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3200" b="1" dirty="0"/>
              <a:t>Ejemplo: Tipos impositivos del PIS/COFINS para el gasóleo (4) </a:t>
            </a:r>
            <a:endParaRPr lang="en-GB" sz="32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mc:AlternateContent xmlns:mc="http://schemas.openxmlformats.org/markup-compatibility/2006" xmlns:a14="http://schemas.microsoft.com/office/drawing/2010/main">
        <mc:Choice Requires="a14">
          <p:sp>
            <p:nvSpPr>
              <p:cNvPr id="9" name="Content Placeholder 1"/>
              <p:cNvSpPr>
                <a:spLocks noGrp="1"/>
              </p:cNvSpPr>
              <p:nvPr>
                <p:ph idx="1"/>
              </p:nvPr>
            </p:nvSpPr>
            <p:spPr>
              <a:xfrm>
                <a:off x="431370" y="1508787"/>
                <a:ext cx="10444448" cy="5088565"/>
              </a:xfrm>
            </p:spPr>
            <p:txBody>
              <a:bodyPr>
                <a:noAutofit/>
              </a:bodyPr>
              <a:lstStyle/>
              <a:p>
                <a:pPr>
                  <a:spcBef>
                    <a:spcPts val="1200"/>
                  </a:spcBef>
                  <a:spcAft>
                    <a:spcPts val="800"/>
                  </a:spcAft>
                </a:pPr>
                <a:r>
                  <a:rPr lang="en-GB" sz="2150" dirty="0">
                    <a:solidFill>
                      <a:schemeClr val="bg1">
                        <a:lumMod val="50000"/>
                      </a:schemeClr>
                    </a:solidFill>
                    <a:latin typeface="+mj-lt"/>
                  </a:rPr>
                  <a:t>Ventas de gasóleo al consumidor final de BRA, (AIE, 2019): 42.071 </a:t>
                </a:r>
                <a:r>
                  <a:rPr lang="en-GB" sz="2150" dirty="0" err="1">
                    <a:solidFill>
                      <a:schemeClr val="bg1">
                        <a:lumMod val="50000"/>
                      </a:schemeClr>
                    </a:solidFill>
                    <a:latin typeface="+mj-lt"/>
                  </a:rPr>
                  <a:t>ktep</a:t>
                </a:r>
                <a:endParaRPr lang="en-GB" sz="2150" dirty="0">
                  <a:solidFill>
                    <a:schemeClr val="bg1">
                      <a:lumMod val="50000"/>
                    </a:schemeClr>
                  </a:solidFill>
                  <a:latin typeface="+mj-lt"/>
                </a:endParaRPr>
              </a:p>
              <a:p>
                <a:pPr>
                  <a:spcBef>
                    <a:spcPts val="1200"/>
                  </a:spcBef>
                  <a:spcAft>
                    <a:spcPts val="800"/>
                  </a:spcAft>
                </a:pPr>
                <a:r>
                  <a:rPr lang="en-GB" sz="2150" dirty="0">
                    <a:solidFill>
                      <a:schemeClr val="bg1">
                        <a:lumMod val="50000"/>
                      </a:schemeClr>
                    </a:solidFill>
                    <a:latin typeface="+mj-lt"/>
                  </a:rPr>
                  <a:t>Para convertir a </a:t>
                </a:r>
                <a:r>
                  <a:rPr lang="en-GB" sz="2150" baseline="30000" dirty="0">
                    <a:solidFill>
                      <a:schemeClr val="bg1">
                        <a:lumMod val="50000"/>
                      </a:schemeClr>
                    </a:solidFill>
                    <a:latin typeface="+mj-lt"/>
                  </a:rPr>
                  <a:t>m3</a:t>
                </a:r>
                <a:r>
                  <a:rPr lang="en-GB" sz="2150" dirty="0">
                    <a:solidFill>
                      <a:schemeClr val="bg1">
                        <a:lumMod val="50000"/>
                      </a:schemeClr>
                    </a:solidFill>
                    <a:latin typeface="+mj-lt"/>
                  </a:rPr>
                  <a:t>, aplique nuestro factor de conversión: </a:t>
                </a:r>
                <a14:m>
                  <m:oMath xmlns:m="http://schemas.openxmlformats.org/officeDocument/2006/math">
                    <m:r>
                      <a:rPr lang="en-GB" sz="2000" b="0" i="0">
                        <a:solidFill>
                          <a:schemeClr val="bg1">
                            <a:lumMod val="50000"/>
                          </a:schemeClr>
                        </a:solidFill>
                        <a:latin typeface="Cambria Math" panose="02040503050406030204" pitchFamily="18" charset="0"/>
                        <a:sym typeface="Wingdings" panose="05000000000000000000" pitchFamily="2" charset="2"/>
                      </a:rPr>
                      <m:t>42,071</m:t>
                    </m:r>
                    <m:r>
                      <a:rPr lang="en-GB" sz="2000" i="1">
                        <a:solidFill>
                          <a:schemeClr val="bg1">
                            <a:lumMod val="50000"/>
                          </a:schemeClr>
                        </a:solidFill>
                        <a:latin typeface="Cambria Math" panose="02040503050406030204" pitchFamily="18" charset="0"/>
                        <a:sym typeface="Wingdings" panose="05000000000000000000" pitchFamily="2" charset="2"/>
                      </a:rPr>
                      <m:t> </m:t>
                    </m:r>
                    <m:r>
                      <a:rPr lang="en-GB" sz="2000" i="1">
                        <a:solidFill>
                          <a:schemeClr val="bg1">
                            <a:lumMod val="50000"/>
                          </a:schemeClr>
                        </a:solidFill>
                        <a:latin typeface="Cambria Math" panose="02040503050406030204" pitchFamily="18" charset="0"/>
                        <a:sym typeface="Wingdings" panose="05000000000000000000" pitchFamily="2" charset="2"/>
                      </a:rPr>
                      <m:t>𝑘𝑡𝑜𝑒</m:t>
                    </m:r>
                    <m:r>
                      <a:rPr lang="en-GB" sz="2000" i="1">
                        <a:solidFill>
                          <a:schemeClr val="bg1">
                            <a:lumMod val="50000"/>
                          </a:schemeClr>
                        </a:solidFill>
                        <a:latin typeface="Cambria Math" panose="02040503050406030204" pitchFamily="18" charset="0"/>
                        <a:sym typeface="Wingdings" panose="05000000000000000000" pitchFamily="2" charset="2"/>
                      </a:rPr>
                      <m:t> </m:t>
                    </m:r>
                    <m:r>
                      <a:rPr lang="en-GB" sz="2000" i="1">
                        <a:solidFill>
                          <a:schemeClr val="bg1">
                            <a:lumMod val="50000"/>
                          </a:schemeClr>
                        </a:solidFill>
                        <a:latin typeface="Cambria Math" panose="02040503050406030204" pitchFamily="18" charset="0"/>
                        <a:sym typeface="Wingdings" panose="05000000000000000000" pitchFamily="2" charset="2"/>
                      </a:rPr>
                      <m:t>𝑑𝑖𝑒𝑠𝑒𝑙</m:t>
                    </m:r>
                    <m:r>
                      <a:rPr lang="en-GB" sz="2000" i="1">
                        <a:solidFill>
                          <a:schemeClr val="bg1">
                            <a:lumMod val="50000"/>
                          </a:schemeClr>
                        </a:solidFill>
                        <a:latin typeface="Cambria Math" panose="02040503050406030204" pitchFamily="18" charset="0"/>
                        <a:sym typeface="Wingdings" panose="05000000000000000000" pitchFamily="2" charset="2"/>
                      </a:rPr>
                      <m:t>  </m:t>
                    </m:r>
                    <m:r>
                      <a:rPr lang="en-GB" sz="2000" i="1">
                        <a:solidFill>
                          <a:schemeClr val="bg1">
                            <a:lumMod val="50000"/>
                          </a:schemeClr>
                        </a:solidFill>
                        <a:latin typeface="Cambria Math" panose="02040503050406030204" pitchFamily="18" charset="0"/>
                        <a:sym typeface="Wingdings" panose="05000000000000000000" pitchFamily="2" charset="2"/>
                      </a:rPr>
                      <m:t>𝑥</m:t>
                    </m:r>
                    <m:f>
                      <m:fPr>
                        <m:ctrlPr>
                          <a:rPr lang="en-GB" sz="2000" i="1">
                            <a:solidFill>
                              <a:schemeClr val="bg1">
                                <a:lumMod val="50000"/>
                              </a:schemeClr>
                            </a:solidFill>
                            <a:latin typeface="Cambria Math" panose="02040503050406030204" pitchFamily="18" charset="0"/>
                            <a:sym typeface="Wingdings" panose="05000000000000000000" pitchFamily="2" charset="2"/>
                          </a:rPr>
                        </m:ctrlPr>
                      </m:fPr>
                      <m:num>
                        <m:r>
                          <a:rPr lang="en-GB" sz="2000" i="1">
                            <a:solidFill>
                              <a:schemeClr val="bg1">
                                <a:lumMod val="50000"/>
                              </a:schemeClr>
                            </a:solidFill>
                            <a:latin typeface="Cambria Math" panose="02040503050406030204" pitchFamily="18" charset="0"/>
                            <a:sym typeface="Wingdings" panose="05000000000000000000" pitchFamily="2" charset="2"/>
                          </a:rPr>
                          <m:t>1 </m:t>
                        </m:r>
                        <m:r>
                          <a:rPr lang="en-GB" sz="2000" i="1">
                            <a:solidFill>
                              <a:schemeClr val="bg1">
                                <a:lumMod val="50000"/>
                              </a:schemeClr>
                            </a:solidFill>
                            <a:latin typeface="Cambria Math" panose="02040503050406030204" pitchFamily="18" charset="0"/>
                            <a:sym typeface="Wingdings" panose="05000000000000000000" pitchFamily="2" charset="2"/>
                          </a:rPr>
                          <m:t>𝑘𝑡</m:t>
                        </m:r>
                      </m:num>
                      <m:den>
                        <m:r>
                          <a:rPr lang="en-GB" sz="2000" i="1">
                            <a:solidFill>
                              <a:schemeClr val="bg1">
                                <a:lumMod val="50000"/>
                              </a:schemeClr>
                            </a:solidFill>
                            <a:latin typeface="Cambria Math" panose="02040503050406030204" pitchFamily="18" charset="0"/>
                            <a:sym typeface="Wingdings" panose="05000000000000000000" pitchFamily="2" charset="2"/>
                          </a:rPr>
                          <m:t>1.01 </m:t>
                        </m:r>
                        <m:r>
                          <a:rPr lang="en-GB" sz="2000" i="1">
                            <a:solidFill>
                              <a:schemeClr val="bg1">
                                <a:lumMod val="50000"/>
                              </a:schemeClr>
                            </a:solidFill>
                            <a:latin typeface="Cambria Math" panose="02040503050406030204" pitchFamily="18" charset="0"/>
                            <a:sym typeface="Wingdings" panose="05000000000000000000" pitchFamily="2" charset="2"/>
                          </a:rPr>
                          <m:t>𝑘𝑡𝑜𝑒</m:t>
                        </m:r>
                      </m:den>
                    </m:f>
                    <m:r>
                      <a:rPr lang="en-GB" sz="2000" i="1">
                        <a:solidFill>
                          <a:schemeClr val="bg1">
                            <a:lumMod val="50000"/>
                          </a:schemeClr>
                        </a:solidFill>
                        <a:latin typeface="Cambria Math" panose="02040503050406030204" pitchFamily="18" charset="0"/>
                        <a:sym typeface="Wingdings" panose="05000000000000000000" pitchFamily="2" charset="2"/>
                      </a:rPr>
                      <m:t>𝑥</m:t>
                    </m:r>
                    <m:f>
                      <m:fPr>
                        <m:ctrlPr>
                          <a:rPr lang="en-GB" sz="2000" i="1">
                            <a:solidFill>
                              <a:schemeClr val="bg1">
                                <a:lumMod val="50000"/>
                              </a:schemeClr>
                            </a:solidFill>
                            <a:latin typeface="Cambria Math" panose="02040503050406030204" pitchFamily="18" charset="0"/>
                            <a:sym typeface="Wingdings" panose="05000000000000000000" pitchFamily="2" charset="2"/>
                          </a:rPr>
                        </m:ctrlPr>
                      </m:fPr>
                      <m:num>
                        <m:r>
                          <a:rPr lang="en-GB" sz="2000" i="1">
                            <a:solidFill>
                              <a:schemeClr val="bg1">
                                <a:lumMod val="50000"/>
                              </a:schemeClr>
                            </a:solidFill>
                            <a:latin typeface="Cambria Math" panose="02040503050406030204" pitchFamily="18" charset="0"/>
                            <a:sym typeface="Wingdings" panose="05000000000000000000" pitchFamily="2" charset="2"/>
                          </a:rPr>
                          <m:t>1,186,000 </m:t>
                        </m:r>
                        <m:r>
                          <a:rPr lang="en-GB" sz="2000" i="1">
                            <a:solidFill>
                              <a:schemeClr val="bg1">
                                <a:lumMod val="50000"/>
                              </a:schemeClr>
                            </a:solidFill>
                            <a:latin typeface="Cambria Math" panose="02040503050406030204" pitchFamily="18" charset="0"/>
                            <a:sym typeface="Wingdings" panose="05000000000000000000" pitchFamily="2" charset="2"/>
                          </a:rPr>
                          <m:t>𝑙</m:t>
                        </m:r>
                      </m:num>
                      <m:den>
                        <m:r>
                          <a:rPr lang="en-GB" sz="2000" i="1">
                            <a:solidFill>
                              <a:schemeClr val="bg1">
                                <a:lumMod val="50000"/>
                              </a:schemeClr>
                            </a:solidFill>
                            <a:latin typeface="Cambria Math" panose="02040503050406030204" pitchFamily="18" charset="0"/>
                            <a:sym typeface="Wingdings" panose="05000000000000000000" pitchFamily="2" charset="2"/>
                          </a:rPr>
                          <m:t>1 </m:t>
                        </m:r>
                        <m:r>
                          <a:rPr lang="en-GB" sz="2000" i="1">
                            <a:solidFill>
                              <a:schemeClr val="bg1">
                                <a:lumMod val="50000"/>
                              </a:schemeClr>
                            </a:solidFill>
                            <a:latin typeface="Cambria Math" panose="02040503050406030204" pitchFamily="18" charset="0"/>
                            <a:sym typeface="Wingdings" panose="05000000000000000000" pitchFamily="2" charset="2"/>
                          </a:rPr>
                          <m:t>𝑘𝑡</m:t>
                        </m:r>
                      </m:den>
                    </m:f>
                    <m:r>
                      <a:rPr lang="en-GB" sz="2000" i="1">
                        <a:solidFill>
                          <a:schemeClr val="bg1">
                            <a:lumMod val="50000"/>
                          </a:schemeClr>
                        </a:solidFill>
                        <a:latin typeface="Cambria Math" panose="02040503050406030204" pitchFamily="18" charset="0"/>
                        <a:sym typeface="Wingdings" panose="05000000000000000000" pitchFamily="2" charset="2"/>
                      </a:rPr>
                      <m:t>𝑥</m:t>
                    </m:r>
                    <m:f>
                      <m:fPr>
                        <m:ctrlPr>
                          <a:rPr lang="en-GB" sz="2000" i="1">
                            <a:solidFill>
                              <a:schemeClr val="bg1">
                                <a:lumMod val="50000"/>
                              </a:schemeClr>
                            </a:solidFill>
                            <a:latin typeface="Cambria Math" panose="02040503050406030204" pitchFamily="18" charset="0"/>
                            <a:sym typeface="Wingdings" panose="05000000000000000000" pitchFamily="2" charset="2"/>
                          </a:rPr>
                        </m:ctrlPr>
                      </m:fPr>
                      <m:num>
                        <m:r>
                          <a:rPr lang="en-GB" sz="2000" i="1">
                            <a:solidFill>
                              <a:schemeClr val="bg1">
                                <a:lumMod val="50000"/>
                              </a:schemeClr>
                            </a:solidFill>
                            <a:latin typeface="Cambria Math" panose="02040503050406030204" pitchFamily="18" charset="0"/>
                            <a:sym typeface="Wingdings" panose="05000000000000000000" pitchFamily="2" charset="2"/>
                          </a:rPr>
                          <m:t>1</m:t>
                        </m:r>
                        <m:sSup>
                          <m:sSupPr>
                            <m:ctrlPr>
                              <a:rPr lang="en-GB" sz="2000" i="1">
                                <a:solidFill>
                                  <a:schemeClr val="bg1">
                                    <a:lumMod val="50000"/>
                                  </a:schemeClr>
                                </a:solidFill>
                                <a:latin typeface="Cambria Math" panose="02040503050406030204" pitchFamily="18" charset="0"/>
                                <a:sym typeface="Wingdings" panose="05000000000000000000" pitchFamily="2" charset="2"/>
                              </a:rPr>
                            </m:ctrlPr>
                          </m:sSupPr>
                          <m:e>
                            <m:r>
                              <a:rPr lang="en-GB" sz="2000" i="1">
                                <a:solidFill>
                                  <a:schemeClr val="bg1">
                                    <a:lumMod val="50000"/>
                                  </a:schemeClr>
                                </a:solidFill>
                                <a:latin typeface="Cambria Math" panose="02040503050406030204" pitchFamily="18" charset="0"/>
                                <a:sym typeface="Wingdings" panose="05000000000000000000" pitchFamily="2" charset="2"/>
                              </a:rPr>
                              <m:t> </m:t>
                            </m:r>
                            <m:r>
                              <a:rPr lang="en-GB" sz="2000" i="1">
                                <a:solidFill>
                                  <a:schemeClr val="bg1">
                                    <a:lumMod val="50000"/>
                                  </a:schemeClr>
                                </a:solidFill>
                                <a:latin typeface="Cambria Math" panose="02040503050406030204" pitchFamily="18" charset="0"/>
                                <a:sym typeface="Wingdings" panose="05000000000000000000" pitchFamily="2" charset="2"/>
                              </a:rPr>
                              <m:t>𝑚</m:t>
                            </m:r>
                          </m:e>
                          <m:sup>
                            <m:r>
                              <a:rPr lang="en-GB" sz="2000" i="1">
                                <a:solidFill>
                                  <a:schemeClr val="bg1">
                                    <a:lumMod val="50000"/>
                                  </a:schemeClr>
                                </a:solidFill>
                                <a:latin typeface="Cambria Math" panose="02040503050406030204" pitchFamily="18" charset="0"/>
                                <a:sym typeface="Wingdings" panose="05000000000000000000" pitchFamily="2" charset="2"/>
                              </a:rPr>
                              <m:t>3</m:t>
                            </m:r>
                          </m:sup>
                        </m:sSup>
                      </m:num>
                      <m:den>
                        <m:r>
                          <a:rPr lang="en-GB" sz="2000" i="1">
                            <a:solidFill>
                              <a:schemeClr val="bg1">
                                <a:lumMod val="50000"/>
                              </a:schemeClr>
                            </a:solidFill>
                            <a:latin typeface="Cambria Math" panose="02040503050406030204" pitchFamily="18" charset="0"/>
                            <a:sym typeface="Wingdings" panose="05000000000000000000" pitchFamily="2" charset="2"/>
                          </a:rPr>
                          <m:t>1 000 </m:t>
                        </m:r>
                        <m:r>
                          <a:rPr lang="en-GB" sz="2000" i="1">
                            <a:solidFill>
                              <a:schemeClr val="bg1">
                                <a:lumMod val="50000"/>
                              </a:schemeClr>
                            </a:solidFill>
                            <a:latin typeface="Cambria Math" panose="02040503050406030204" pitchFamily="18" charset="0"/>
                            <a:sym typeface="Wingdings" panose="05000000000000000000" pitchFamily="2" charset="2"/>
                          </a:rPr>
                          <m:t>𝑙</m:t>
                        </m:r>
                      </m:den>
                    </m:f>
                  </m:oMath>
                </a14:m>
                <a:r>
                  <a:rPr lang="en-GB" sz="2150" dirty="0">
                    <a:solidFill>
                      <a:schemeClr val="bg1">
                        <a:lumMod val="50000"/>
                      </a:schemeClr>
                    </a:solidFill>
                    <a:latin typeface="+mj-lt"/>
                  </a:rPr>
                  <a:t> </a:t>
                </a:r>
                <a:r>
                  <a:rPr lang="en-GB" sz="2150" dirty="0">
                    <a:solidFill>
                      <a:schemeClr val="bg1">
                        <a:lumMod val="50000"/>
                      </a:schemeClr>
                    </a:solidFill>
                  </a:rPr>
                  <a:t>= </a:t>
                </a:r>
                <a:r>
                  <a:rPr lang="en-GB" sz="2150" dirty="0">
                    <a:solidFill>
                      <a:schemeClr val="bg1">
                        <a:lumMod val="50000"/>
                      </a:schemeClr>
                    </a:solidFill>
                    <a:latin typeface="+mj-lt"/>
                  </a:rPr>
                  <a:t>49.402.017 </a:t>
                </a:r>
                <a:r>
                  <a:rPr lang="en-GB" sz="2150" baseline="30000" dirty="0">
                    <a:solidFill>
                      <a:schemeClr val="bg1">
                        <a:lumMod val="50000"/>
                      </a:schemeClr>
                    </a:solidFill>
                    <a:latin typeface="+mj-lt"/>
                  </a:rPr>
                  <a:t>m3 de </a:t>
                </a:r>
                <a:r>
                  <a:rPr lang="en-GB" sz="2150" dirty="0">
                    <a:solidFill>
                      <a:schemeClr val="bg1">
                        <a:lumMod val="50000"/>
                      </a:schemeClr>
                    </a:solidFill>
                    <a:latin typeface="+mj-lt"/>
                  </a:rPr>
                  <a:t>gasóleo</a:t>
                </a:r>
              </a:p>
              <a:p>
                <a:pPr>
                  <a:spcBef>
                    <a:spcPts val="1200"/>
                  </a:spcBef>
                  <a:spcAft>
                    <a:spcPts val="800"/>
                  </a:spcAft>
                </a:pPr>
                <a:r>
                  <a:rPr lang="en-GB" sz="2150" b="1" dirty="0">
                    <a:solidFill>
                      <a:schemeClr val="bg1">
                        <a:lumMod val="50000"/>
                      </a:schemeClr>
                    </a:solidFill>
                    <a:latin typeface="+mj-lt"/>
                  </a:rPr>
                  <a:t>Ingresos no percibidos = consumo en </a:t>
                </a:r>
                <a:r>
                  <a:rPr lang="en-GB" sz="2150" b="1" baseline="30000" dirty="0">
                    <a:solidFill>
                      <a:schemeClr val="bg1">
                        <a:lumMod val="50000"/>
                      </a:schemeClr>
                    </a:solidFill>
                    <a:latin typeface="+mj-lt"/>
                  </a:rPr>
                  <a:t>m3 </a:t>
                </a:r>
                <a:r>
                  <a:rPr lang="en-GB" sz="2150" b="1" dirty="0">
                    <a:solidFill>
                      <a:schemeClr val="bg1">
                        <a:lumMod val="50000"/>
                      </a:schemeClr>
                    </a:solidFill>
                    <a:latin typeface="+mj-lt"/>
                  </a:rPr>
                  <a:t>x tipo impositivo diferencial</a:t>
                </a:r>
              </a:p>
              <a:p>
                <a:pPr>
                  <a:spcBef>
                    <a:spcPts val="1200"/>
                  </a:spcBef>
                  <a:spcAft>
                    <a:spcPts val="800"/>
                  </a:spcAft>
                </a:pPr>
                <a:r>
                  <a:rPr lang="en-GB" sz="2150" dirty="0">
                    <a:solidFill>
                      <a:schemeClr val="bg1">
                        <a:lumMod val="50000"/>
                      </a:schemeClr>
                    </a:solidFill>
                    <a:latin typeface="+mj-lt"/>
                  </a:rPr>
                  <a:t>Ingresos no percibidos = 49.402.017 </a:t>
                </a:r>
                <a:r>
                  <a:rPr lang="en-GB" sz="2150" baseline="30000" dirty="0">
                    <a:solidFill>
                      <a:schemeClr val="bg1">
                        <a:lumMod val="50000"/>
                      </a:schemeClr>
                    </a:solidFill>
                  </a:rPr>
                  <a:t>m3 </a:t>
                </a:r>
                <a:r>
                  <a:rPr lang="en-GB" sz="2150" dirty="0">
                    <a:solidFill>
                      <a:schemeClr val="bg1">
                        <a:lumMod val="50000"/>
                      </a:schemeClr>
                    </a:solidFill>
                    <a:latin typeface="+mj-lt"/>
                  </a:rPr>
                  <a:t>X </a:t>
                </a:r>
                <a:r>
                  <a:rPr lang="en-GB" sz="2150">
                    <a:solidFill>
                      <a:schemeClr val="bg1">
                        <a:lumMod val="50000"/>
                      </a:schemeClr>
                    </a:solidFill>
                    <a:latin typeface="+mj-lt"/>
                  </a:rPr>
                  <a:t>110 BRL/m3 </a:t>
                </a:r>
                <a:r>
                  <a:rPr lang="en-GB" sz="2150" dirty="0">
                    <a:solidFill>
                      <a:schemeClr val="bg1">
                        <a:lumMod val="50000"/>
                      </a:schemeClr>
                    </a:solidFill>
                    <a:latin typeface="+mj-lt"/>
                  </a:rPr>
                  <a:t>= </a:t>
                </a:r>
                <a:r>
                  <a:rPr lang="en-GB" sz="2150" b="1" dirty="0">
                    <a:solidFill>
                      <a:schemeClr val="tx2"/>
                    </a:solidFill>
                    <a:latin typeface="+mj-lt"/>
                  </a:rPr>
                  <a:t>5.430 millones de BRL </a:t>
                </a:r>
              </a:p>
              <a:p>
                <a:pPr>
                  <a:spcBef>
                    <a:spcPts val="1200"/>
                  </a:spcBef>
                  <a:spcAft>
                    <a:spcPts val="800"/>
                  </a:spcAft>
                </a:pPr>
                <a:endParaRPr lang="en-GB" sz="2150" dirty="0">
                  <a:solidFill>
                    <a:schemeClr val="bg1">
                      <a:lumMod val="50000"/>
                    </a:schemeClr>
                  </a:solidFill>
                </a:endParaRPr>
              </a:p>
              <a:p>
                <a:pPr>
                  <a:spcBef>
                    <a:spcPts val="1200"/>
                  </a:spcBef>
                  <a:spcAft>
                    <a:spcPts val="800"/>
                  </a:spcAft>
                </a:pPr>
                <a:endParaRPr lang="en-GB" sz="2150" b="1" dirty="0">
                  <a:solidFill>
                    <a:schemeClr val="bg1">
                      <a:lumMod val="50000"/>
                    </a:schemeClr>
                  </a:solidFill>
                  <a:latin typeface="+mj-lt"/>
                  <a:sym typeface="Wingdings" panose="05000000000000000000" pitchFamily="2" charset="2"/>
                </a:endParaRPr>
              </a:p>
            </p:txBody>
          </p:sp>
        </mc:Choice>
        <mc:Fallback xmlns="">
          <p:sp>
            <p:nvSpPr>
              <p:cNvPr id="9" name="Content Placeholder 1"/>
              <p:cNvSpPr>
                <a:spLocks noGrp="1" noRot="1" noChangeAspect="1" noMove="1" noResize="1" noEditPoints="1" noAdjustHandles="1" noChangeArrowheads="1" noChangeShapeType="1" noTextEdit="1"/>
              </p:cNvSpPr>
              <p:nvPr>
                <p:ph idx="1"/>
              </p:nvPr>
            </p:nvSpPr>
            <p:spPr>
              <a:xfrm>
                <a:off x="431370" y="1508787"/>
                <a:ext cx="10444448" cy="5088565"/>
              </a:xfrm>
              <a:blipFill>
                <a:blip r:embed="rId10"/>
                <a:stretch>
                  <a:fillRect l="-642" t="-719"/>
                </a:stretch>
              </a:blipFill>
            </p:spPr>
            <p:txBody>
              <a:bodyPr/>
              <a:lstStyle/>
              <a:p>
                <a:r>
                  <a:rPr lang="en-GB">
                    <a:noFill/>
                  </a:rPr>
                  <a:t> </a:t>
                </a:r>
              </a:p>
            </p:txBody>
          </p:sp>
        </mc:Fallback>
      </mc:AlternateContent>
      <p:graphicFrame>
        <p:nvGraphicFramePr>
          <p:cNvPr id="10" name="Table 9"/>
          <p:cNvGraphicFramePr>
            <a:graphicFrameLocks noGrp="1"/>
          </p:cNvGraphicFramePr>
          <p:nvPr/>
        </p:nvGraphicFramePr>
        <p:xfrm>
          <a:off x="982829" y="4267159"/>
          <a:ext cx="4449415" cy="1280160"/>
        </p:xfrm>
        <a:graphic>
          <a:graphicData uri="http://schemas.openxmlformats.org/drawingml/2006/table">
            <a:tbl>
              <a:tblPr firstRow="1" bandRow="1">
                <a:tableStyleId>{5C22544A-7EE6-4342-B048-85BDC9FD1C3A}</a:tableStyleId>
              </a:tblPr>
              <a:tblGrid>
                <a:gridCol w="2966578">
                  <a:extLst>
                    <a:ext uri="{9D8B030D-6E8A-4147-A177-3AD203B41FA5}">
                      <a16:colId xmlns:a16="http://schemas.microsoft.com/office/drawing/2014/main" val="968968145"/>
                    </a:ext>
                  </a:extLst>
                </a:gridCol>
                <a:gridCol w="1482837">
                  <a:extLst>
                    <a:ext uri="{9D8B030D-6E8A-4147-A177-3AD203B41FA5}">
                      <a16:colId xmlns:a16="http://schemas.microsoft.com/office/drawing/2014/main" val="3227763337"/>
                    </a:ext>
                  </a:extLst>
                </a:gridCol>
              </a:tblGrid>
              <a:tr h="237908">
                <a:tc>
                  <a:txBody>
                    <a:bodyPr/>
                    <a:lstStyle/>
                    <a:p>
                      <a:r>
                        <a:rPr lang="en-GB" sz="1000" baseline="0" dirty="0">
                          <a:latin typeface="+mj-lt"/>
                        </a:rPr>
                        <a:t>Tipo de impuesto </a:t>
                      </a:r>
                      <a:r>
                        <a:rPr lang="en-GB" sz="1000" dirty="0">
                          <a:latin typeface="+mj-lt"/>
                        </a:rPr>
                        <a:t>sobre el gasóleo </a:t>
                      </a:r>
                    </a:p>
                  </a:txBody>
                  <a:tcPr/>
                </a:tc>
                <a:tc>
                  <a:txBody>
                    <a:bodyPr/>
                    <a:lstStyle/>
                    <a:p>
                      <a:r>
                        <a:rPr lang="en-GB" sz="1000" dirty="0">
                          <a:latin typeface="+mj-lt"/>
                        </a:rPr>
                        <a:t>2019</a:t>
                      </a:r>
                    </a:p>
                  </a:txBody>
                  <a:tcPr/>
                </a:tc>
                <a:extLst>
                  <a:ext uri="{0D108BD9-81ED-4DB2-BD59-A6C34878D82A}">
                    <a16:rowId xmlns:a16="http://schemas.microsoft.com/office/drawing/2014/main" val="325928025"/>
                  </a:ext>
                </a:extLst>
              </a:tr>
              <a:tr h="237908">
                <a:tc>
                  <a:txBody>
                    <a:bodyPr/>
                    <a:lstStyle/>
                    <a:p>
                      <a:r>
                        <a:rPr lang="en-GB" sz="1000" dirty="0">
                          <a:latin typeface="+mj-lt"/>
                        </a:rPr>
                        <a:t>Tipo impositivo estándar del PIS/COFINS (BRL/m3)</a:t>
                      </a:r>
                    </a:p>
                  </a:txBody>
                  <a:tcPr/>
                </a:tc>
                <a:tc>
                  <a:txBody>
                    <a:bodyPr/>
                    <a:lstStyle/>
                    <a:p>
                      <a:r>
                        <a:rPr lang="en-GB" sz="1000" dirty="0">
                          <a:latin typeface="+mj-lt"/>
                        </a:rPr>
                        <a:t>461,5 BRL/m3</a:t>
                      </a:r>
                    </a:p>
                  </a:txBody>
                  <a:tcPr/>
                </a:tc>
                <a:extLst>
                  <a:ext uri="{0D108BD9-81ED-4DB2-BD59-A6C34878D82A}">
                    <a16:rowId xmlns:a16="http://schemas.microsoft.com/office/drawing/2014/main" val="3378139259"/>
                  </a:ext>
                </a:extLst>
              </a:tr>
              <a:tr h="3646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aseline="0" dirty="0">
                          <a:latin typeface="+mj-lt"/>
                        </a:rPr>
                        <a:t>Tipo impositivo reducido efectivo del </a:t>
                      </a:r>
                      <a:r>
                        <a:rPr lang="en-GB" sz="1000" dirty="0">
                          <a:latin typeface="+mj-lt"/>
                        </a:rPr>
                        <a:t>PIS/COFINS </a:t>
                      </a:r>
                      <a:r>
                        <a:rPr lang="en-GB" sz="1000" baseline="0" dirty="0">
                          <a:latin typeface="+mj-lt"/>
                        </a:rPr>
                        <a:t>(BRL/m3)</a:t>
                      </a:r>
                      <a:endParaRPr lang="en-GB" sz="1000" dirty="0">
                        <a:latin typeface="+mj-lt"/>
                      </a:endParaRPr>
                    </a:p>
                  </a:txBody>
                  <a:tcPr/>
                </a:tc>
                <a:tc>
                  <a:txBody>
                    <a:bodyPr/>
                    <a:lstStyle/>
                    <a:p>
                      <a:r>
                        <a:rPr lang="en-GB" sz="1000" dirty="0">
                          <a:latin typeface="+mj-lt"/>
                        </a:rPr>
                        <a:t>351,5 BRL/m3</a:t>
                      </a:r>
                    </a:p>
                  </a:txBody>
                  <a:tcPr/>
                </a:tc>
                <a:extLst>
                  <a:ext uri="{0D108BD9-81ED-4DB2-BD59-A6C34878D82A}">
                    <a16:rowId xmlns:a16="http://schemas.microsoft.com/office/drawing/2014/main" val="1946063662"/>
                  </a:ext>
                </a:extLst>
              </a:tr>
              <a:tr h="237908">
                <a:tc>
                  <a:txBody>
                    <a:bodyPr/>
                    <a:lstStyle/>
                    <a:p>
                      <a:r>
                        <a:rPr lang="en-GB" sz="1000" b="1" baseline="0" dirty="0">
                          <a:latin typeface="+mj-lt"/>
                        </a:rPr>
                        <a:t>Tarifa </a:t>
                      </a:r>
                      <a:r>
                        <a:rPr lang="en-GB" sz="1000" b="1" dirty="0">
                          <a:latin typeface="+mj-lt"/>
                        </a:rPr>
                        <a:t>diferencial </a:t>
                      </a:r>
                      <a:r>
                        <a:rPr lang="en-GB" sz="1000" b="1" baseline="0" dirty="0">
                          <a:latin typeface="+mj-lt"/>
                        </a:rPr>
                        <a:t>(estándar - reducida)</a:t>
                      </a:r>
                      <a:endParaRPr lang="en-GB" sz="1000" b="1" dirty="0">
                        <a:latin typeface="+mj-lt"/>
                      </a:endParaRPr>
                    </a:p>
                  </a:txBody>
                  <a:tcPr/>
                </a:tc>
                <a:tc>
                  <a:txBody>
                    <a:bodyPr/>
                    <a:lstStyle/>
                    <a:p>
                      <a:r>
                        <a:rPr lang="en-GB" sz="1000" b="1" dirty="0">
                          <a:latin typeface="+mj-lt"/>
                        </a:rPr>
                        <a:t>110 BRL/m3</a:t>
                      </a:r>
                      <a:endParaRPr lang="en-GB" sz="1000" b="1" baseline="30000" dirty="0">
                        <a:latin typeface="+mj-lt"/>
                      </a:endParaRPr>
                    </a:p>
                  </a:txBody>
                  <a:tcPr/>
                </a:tc>
                <a:extLst>
                  <a:ext uri="{0D108BD9-81ED-4DB2-BD59-A6C34878D82A}">
                    <a16:rowId xmlns:a16="http://schemas.microsoft.com/office/drawing/2014/main" val="2016331954"/>
                  </a:ext>
                </a:extLst>
              </a:tr>
            </a:tbl>
          </a:graphicData>
        </a:graphic>
      </p:graphicFrame>
      <p:sp>
        <p:nvSpPr>
          <p:cNvPr id="11" name="Rectangle 10"/>
          <p:cNvSpPr/>
          <p:nvPr/>
        </p:nvSpPr>
        <p:spPr>
          <a:xfrm>
            <a:off x="954214" y="3064726"/>
            <a:ext cx="7899330" cy="539086"/>
          </a:xfrm>
          <a:prstGeom prst="rect">
            <a:avLst/>
          </a:prstGeom>
          <a:solidFill>
            <a:schemeClr val="accent3">
              <a:lumMod val="40000"/>
              <a:lumOff val="60000"/>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10436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742950" indent="-742950">
              <a:buFont typeface="+mj-lt"/>
              <a:buAutoNum type="arabicPeriod"/>
            </a:pPr>
            <a:r>
              <a:rPr lang="fr-FR" sz="3200" dirty="0" err="1">
                <a:latin typeface="+mj-lt"/>
              </a:rPr>
              <a:t>Definiciones</a:t>
            </a:r>
            <a:endParaRPr lang="fr-FR" sz="3200" dirty="0">
              <a:latin typeface="+mj-lt"/>
            </a:endParaRPr>
          </a:p>
          <a:p>
            <a:pPr marL="742950" indent="-742950">
              <a:buFont typeface="+mj-lt"/>
              <a:buAutoNum type="arabicPeriod"/>
            </a:pPr>
            <a:r>
              <a:rPr lang="fr-FR" sz="3200" dirty="0" err="1">
                <a:latin typeface="+mj-lt"/>
              </a:rPr>
              <a:t>Métodos de medición</a:t>
            </a:r>
            <a:endParaRPr lang="fr-FR" sz="3200" dirty="0">
              <a:latin typeface="+mj-lt"/>
            </a:endParaRPr>
          </a:p>
          <a:p>
            <a:pPr marL="742950" indent="-742950">
              <a:buFont typeface="+mj-lt"/>
              <a:buAutoNum type="arabicPeriod"/>
            </a:pPr>
            <a:r>
              <a:rPr lang="fr-FR" sz="3200" dirty="0" err="1">
                <a:latin typeface="+mj-lt"/>
              </a:rPr>
              <a:t>Tasas</a:t>
            </a:r>
            <a:r>
              <a:rPr lang="fr-FR" sz="3200" dirty="0">
                <a:latin typeface="+mj-lt"/>
              </a:rPr>
              <a:t> de referencia</a:t>
            </a:r>
          </a:p>
          <a:p>
            <a:pPr marL="742950" indent="-742950">
              <a:buFont typeface="+mj-lt"/>
              <a:buAutoNum type="arabicPeriod"/>
            </a:pPr>
            <a:r>
              <a:rPr lang="fr-FR" sz="3200" dirty="0" err="1">
                <a:latin typeface="+mj-lt"/>
              </a:rPr>
              <a:t>Ejemplos de </a:t>
            </a:r>
            <a:r>
              <a:rPr lang="fr-FR" sz="3200" dirty="0">
                <a:latin typeface="+mj-lt"/>
              </a:rPr>
              <a:t>países</a:t>
            </a:r>
          </a:p>
          <a:p>
            <a:pPr marL="742950" indent="-742950">
              <a:buFont typeface="+mj-lt"/>
              <a:buAutoNum type="arabicPeriod"/>
            </a:pPr>
            <a:r>
              <a:rPr lang="fr-FR" sz="3200" dirty="0">
                <a:latin typeface="+mj-lt"/>
              </a:rPr>
              <a:t>Introducción a la </a:t>
            </a:r>
            <a:r>
              <a:rPr lang="fr-FR" sz="3200" dirty="0" err="1">
                <a:latin typeface="+mj-lt"/>
              </a:rPr>
              <a:t>transferencia </a:t>
            </a:r>
            <a:r>
              <a:rPr lang="fr-FR" sz="3200" dirty="0">
                <a:latin typeface="+mj-lt"/>
              </a:rPr>
              <a:t>de </a:t>
            </a:r>
            <a:r>
              <a:rPr lang="fr-FR" sz="3200" dirty="0" err="1">
                <a:latin typeface="+mj-lt"/>
              </a:rPr>
              <a:t>riesgos</a:t>
            </a:r>
            <a:endParaRPr lang="en-GB" sz="3200" dirty="0">
              <a:latin typeface="+mj-lt"/>
            </a:endParaRPr>
          </a:p>
        </p:txBody>
      </p:sp>
      <p:sp>
        <p:nvSpPr>
          <p:cNvPr id="3" name="Slide Number Placeholder 2"/>
          <p:cNvSpPr>
            <a:spLocks noGrp="1"/>
          </p:cNvSpPr>
          <p:nvPr>
            <p:ph type="sldNum" sz="quarter" idx="4"/>
          </p:nvPr>
        </p:nvSpPr>
        <p:spPr/>
        <p:txBody>
          <a:bodyPr/>
          <a:lstStyle/>
          <a:p>
            <a:fld id="{510A7322-CCF6-4064-A8B2-C85F8888A8BC}" type="slidenum">
              <a:rPr lang="en-GB" smtClean="0"/>
              <a:t>2</a:t>
            </a:fld>
            <a:endParaRPr lang="en-GB"/>
          </a:p>
        </p:txBody>
      </p:sp>
      <p:sp>
        <p:nvSpPr>
          <p:cNvPr id="4" name="Title 3"/>
          <p:cNvSpPr>
            <a:spLocks noGrp="1"/>
          </p:cNvSpPr>
          <p:nvPr>
            <p:ph type="title"/>
          </p:nvPr>
        </p:nvSpPr>
        <p:spPr/>
        <p:txBody>
          <a:bodyPr/>
          <a:lstStyle/>
          <a:p>
            <a:r>
              <a:rPr lang="en-GB" dirty="0"/>
              <a:t>Esquema </a:t>
            </a:r>
          </a:p>
        </p:txBody>
      </p:sp>
    </p:spTree>
    <p:extLst>
      <p:ext uri="{BB962C8B-B14F-4D97-AF65-F5344CB8AC3E}">
        <p14:creationId xmlns:p14="http://schemas.microsoft.com/office/powerpoint/2010/main" val="1711483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510A7322-CCF6-4064-A8B2-C85F8888A8BC}" type="slidenum">
              <a:rPr kumimoji="0" lang="en-GB" sz="1333" b="0" i="0" u="none" strike="noStrike" kern="1200" cap="none" spc="0" normalizeH="0" baseline="0" noProof="0">
                <a:ln>
                  <a:noFill/>
                </a:ln>
                <a:solidFill>
                  <a:prstClr val="white"/>
                </a:solidFill>
                <a:effectLst/>
                <a:uLnTx/>
                <a:uFillTx/>
                <a:latin typeface="Arial"/>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20</a:t>
            </a:fld>
            <a:endParaRPr kumimoji="0" lang="en-GB" sz="1333"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Title 3"/>
          <p:cNvSpPr>
            <a:spLocks noGrp="1"/>
          </p:cNvSpPr>
          <p:nvPr>
            <p:ph type="title"/>
          </p:nvPr>
        </p:nvSpPr>
        <p:spPr>
          <a:xfrm>
            <a:off x="1524665" y="305332"/>
            <a:ext cx="9888000" cy="845765"/>
          </a:xfrm>
        </p:spPr>
        <p:txBody>
          <a:bodyPr/>
          <a:lstStyle/>
          <a:p>
            <a:r>
              <a:rPr lang="en-US" sz="3200" b="1" dirty="0"/>
              <a:t>Situación de los informes sobre gastos fiscales en la CEPAL </a:t>
            </a:r>
            <a:endParaRPr lang="en-GB" sz="3200" b="1" dirty="0"/>
          </a:p>
        </p:txBody>
      </p:sp>
      <mc:AlternateContent xmlns:mc="http://schemas.openxmlformats.org/markup-compatibility/2006" xmlns:p14="http://schemas.microsoft.com/office/powerpoint/2010/main">
        <mc:Choice Requires="p14">
          <p:contentPart p14:bwMode="auto" r:id="rId3">
            <p14:nvContentPartPr>
              <p14:cNvPr id="12" name="Ink 11"/>
              <p14:cNvContentPartPr/>
              <p14:nvPr/>
            </p14:nvContentPartPr>
            <p14:xfrm>
              <a:off x="641549" y="1300041"/>
              <a:ext cx="341280" cy="78840"/>
            </p14:xfrm>
          </p:contentPart>
        </mc:Choice>
        <mc:Fallback xmlns="">
          <p:pic>
            <p:nvPicPr>
              <p:cNvPr id="12" name="Ink 11"/>
              <p:cNvPicPr/>
              <p:nvPr/>
            </p:nvPicPr>
            <p:blipFill>
              <a:blip r:embed="rId4"/>
              <a:stretch>
                <a:fillRect/>
              </a:stretch>
            </p:blipFill>
            <p:spPr>
              <a:xfrm>
                <a:off x="599429" y="1216161"/>
                <a:ext cx="425520" cy="246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p14:cNvContentPartPr/>
              <p14:nvPr/>
            </p14:nvContentPartPr>
            <p14:xfrm>
              <a:off x="437199" y="1260261"/>
              <a:ext cx="819360" cy="79560"/>
            </p14:xfrm>
          </p:contentPart>
        </mc:Choice>
        <mc:Fallback xmlns="">
          <p:pic>
            <p:nvPicPr>
              <p:cNvPr id="16" name="Ink 15"/>
              <p:cNvPicPr/>
              <p:nvPr/>
            </p:nvPicPr>
            <p:blipFill>
              <a:blip r:embed="rId6"/>
              <a:stretch>
                <a:fillRect/>
              </a:stretch>
            </p:blipFill>
            <p:spPr>
              <a:xfrm>
                <a:off x="399039" y="1222101"/>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p14:cNvContentPartPr/>
              <p14:nvPr/>
            </p14:nvContentPartPr>
            <p14:xfrm>
              <a:off x="11110320" y="1263096"/>
              <a:ext cx="819360" cy="79560"/>
            </p14:xfrm>
          </p:contentPart>
        </mc:Choice>
        <mc:Fallback xmlns="">
          <p:pic>
            <p:nvPicPr>
              <p:cNvPr id="7" name="Ink 6"/>
              <p:cNvPicPr/>
              <p:nvPr/>
            </p:nvPicPr>
            <p:blipFill>
              <a:blip r:embed="rId6"/>
              <a:stretch>
                <a:fillRect/>
              </a:stretch>
            </p:blipFill>
            <p:spPr>
              <a:xfrm>
                <a:off x="11072160" y="1224936"/>
                <a:ext cx="895680" cy="1558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p14:cNvContentPartPr/>
              <p14:nvPr/>
            </p14:nvContentPartPr>
            <p14:xfrm>
              <a:off x="544534" y="1279791"/>
              <a:ext cx="819360" cy="79560"/>
            </p14:xfrm>
          </p:contentPart>
        </mc:Choice>
        <mc:Fallback xmlns="">
          <p:pic>
            <p:nvPicPr>
              <p:cNvPr id="8" name="Ink 7"/>
              <p:cNvPicPr/>
              <p:nvPr/>
            </p:nvPicPr>
            <p:blipFill>
              <a:blip r:embed="rId6"/>
              <a:stretch>
                <a:fillRect/>
              </a:stretch>
            </p:blipFill>
            <p:spPr>
              <a:xfrm>
                <a:off x="506374" y="1241631"/>
                <a:ext cx="895680" cy="155880"/>
              </a:xfrm>
              <a:prstGeom prst="rect">
                <a:avLst/>
              </a:prstGeom>
            </p:spPr>
          </p:pic>
        </mc:Fallback>
      </mc:AlternateContent>
      <p:graphicFrame>
        <p:nvGraphicFramePr>
          <p:cNvPr id="2" name="Table 1"/>
          <p:cNvGraphicFramePr>
            <a:graphicFrameLocks noGrp="1"/>
          </p:cNvGraphicFramePr>
          <p:nvPr>
            <p:extLst>
              <p:ext uri="{D42A27DB-BD31-4B8C-83A1-F6EECF244321}">
                <p14:modId xmlns:p14="http://schemas.microsoft.com/office/powerpoint/2010/main" val="2463159286"/>
              </p:ext>
            </p:extLst>
          </p:nvPr>
        </p:nvGraphicFramePr>
        <p:xfrm>
          <a:off x="1256559" y="1475700"/>
          <a:ext cx="8296232" cy="2160321"/>
        </p:xfrm>
        <a:graphic>
          <a:graphicData uri="http://schemas.openxmlformats.org/drawingml/2006/table">
            <a:tbl>
              <a:tblPr firstRow="1" bandRow="1">
                <a:tableStyleId>{5C22544A-7EE6-4342-B048-85BDC9FD1C3A}</a:tableStyleId>
              </a:tblPr>
              <a:tblGrid>
                <a:gridCol w="3859957">
                  <a:extLst>
                    <a:ext uri="{9D8B030D-6E8A-4147-A177-3AD203B41FA5}">
                      <a16:colId xmlns:a16="http://schemas.microsoft.com/office/drawing/2014/main" val="1882952139"/>
                    </a:ext>
                  </a:extLst>
                </a:gridCol>
                <a:gridCol w="4436275">
                  <a:extLst>
                    <a:ext uri="{9D8B030D-6E8A-4147-A177-3AD203B41FA5}">
                      <a16:colId xmlns:a16="http://schemas.microsoft.com/office/drawing/2014/main" val="235290925"/>
                    </a:ext>
                  </a:extLst>
                </a:gridCol>
              </a:tblGrid>
              <a:tr h="392481">
                <a:tc>
                  <a:txBody>
                    <a:bodyPr/>
                    <a:lstStyle/>
                    <a:p>
                      <a:r>
                        <a:rPr lang="en-GB" sz="1400" dirty="0">
                          <a:latin typeface="+mj-lt"/>
                        </a:rPr>
                        <a:t>Países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GB" sz="1400" baseline="0" dirty="0">
                          <a:latin typeface="+mj-lt"/>
                        </a:rPr>
                        <a:t>Estado de </a:t>
                      </a:r>
                      <a:r>
                        <a:rPr lang="en-GB" sz="1400" dirty="0">
                          <a:latin typeface="+mj-lt"/>
                        </a:rPr>
                        <a:t>los informes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8902332"/>
                  </a:ext>
                </a:extLst>
              </a:tr>
              <a:tr h="434169">
                <a:tc>
                  <a:txBody>
                    <a:bodyPr/>
                    <a:lstStyle/>
                    <a:p>
                      <a:r>
                        <a:rPr lang="en-GB" sz="1400" baseline="0" dirty="0">
                          <a:latin typeface="+mj-lt"/>
                        </a:rPr>
                        <a:t>Estimaciones de gastos fiscales disponibles</a:t>
                      </a:r>
                    </a:p>
                  </a:txBody>
                  <a:tcPr>
                    <a:lnL w="12700" cap="flat" cmpd="sng" algn="ctr">
                      <a:solidFill>
                        <a:schemeClr val="tx1"/>
                      </a:solidFill>
                      <a:prstDash val="solid"/>
                      <a:round/>
                      <a:headEnd type="none" w="med" len="med"/>
                      <a:tailEnd type="none" w="med" len="med"/>
                    </a:lnL>
                    <a:solidFill>
                      <a:schemeClr val="accent3">
                        <a:lumMod val="60000"/>
                        <a:lumOff val="40000"/>
                      </a:schemeClr>
                    </a:solidFill>
                  </a:tcPr>
                </a:tc>
                <a:tc>
                  <a:txBody>
                    <a:bodyPr/>
                    <a:lstStyle/>
                    <a:p>
                      <a:r>
                        <a:rPr lang="en-GB" sz="1400" b="1">
                          <a:latin typeface="+mj-lt"/>
                        </a:rPr>
                        <a:t>(5 miembros</a:t>
                      </a:r>
                      <a:r>
                        <a:rPr lang="en-GB" sz="1400" b="1" baseline="0">
                          <a:latin typeface="+mj-lt"/>
                        </a:rPr>
                        <a:t>) </a:t>
                      </a:r>
                      <a:r>
                        <a:rPr lang="en-GB" sz="1400" baseline="0">
                          <a:latin typeface="+mj-lt"/>
                        </a:rPr>
                        <a:t>- </a:t>
                      </a:r>
                      <a:r>
                        <a:rPr lang="en-GB" sz="1400">
                          <a:latin typeface="+mj-lt"/>
                        </a:rPr>
                        <a:t>Argentina, Brasil, Chile, Colombia, México, </a:t>
                      </a:r>
                      <a:endParaRPr lang="en-GB" sz="1400" dirty="0">
                        <a:latin typeface="+mj-lt"/>
                      </a:endParaRPr>
                    </a:p>
                  </a:txBody>
                  <a:tcPr>
                    <a:lnR w="12700" cap="flat" cmpd="sng" algn="ctr">
                      <a:solidFill>
                        <a:schemeClr val="tx1"/>
                      </a:solidFill>
                      <a:prstDash val="solid"/>
                      <a:round/>
                      <a:headEnd type="none" w="med" len="med"/>
                      <a:tailEnd type="none" w="med" len="med"/>
                    </a:lnR>
                    <a:solidFill>
                      <a:schemeClr val="accent3">
                        <a:lumMod val="60000"/>
                        <a:lumOff val="40000"/>
                      </a:schemeClr>
                    </a:solidFill>
                  </a:tcPr>
                </a:tc>
                <a:extLst>
                  <a:ext uri="{0D108BD9-81ED-4DB2-BD59-A6C34878D82A}">
                    <a16:rowId xmlns:a16="http://schemas.microsoft.com/office/drawing/2014/main" val="1908429708"/>
                  </a:ext>
                </a:extLst>
              </a:tr>
              <a:tr h="487581">
                <a:tc>
                  <a:txBody>
                    <a:bodyPr/>
                    <a:lstStyle/>
                    <a:p>
                      <a:pPr marL="0" algn="l" rtl="0" eaLnBrk="1" latinLnBrk="0" hangingPunct="1"/>
                      <a:r>
                        <a:rPr kumimoji="0" lang="en-GB" sz="1400" kern="1200" dirty="0">
                          <a:solidFill>
                            <a:schemeClr val="dk1"/>
                          </a:solidFill>
                          <a:latin typeface="+mj-lt"/>
                          <a:ea typeface="+mn-ea"/>
                          <a:cs typeface="+mn-cs"/>
                        </a:rPr>
                        <a:t>Datos disponibles para los cálculos de las estimaciones parciales</a:t>
                      </a:r>
                    </a:p>
                  </a:txBody>
                  <a:tcPr>
                    <a:lnL w="12700" cap="flat" cmpd="sng" algn="ctr">
                      <a:solidFill>
                        <a:schemeClr val="tx1"/>
                      </a:solidFill>
                      <a:prstDash val="solid"/>
                      <a:round/>
                      <a:headEnd type="none" w="med" len="med"/>
                      <a:tailEnd type="none" w="med" len="med"/>
                    </a:lnL>
                    <a:solidFill>
                      <a:srgbClr val="FFFF99"/>
                    </a:solidFill>
                  </a:tcPr>
                </a:tc>
                <a:tc>
                  <a:txBody>
                    <a:bodyPr/>
                    <a:lstStyle/>
                    <a:p>
                      <a:pPr marL="0" algn="l" rtl="0" eaLnBrk="1" latinLnBrk="0" hangingPunct="1"/>
                      <a:r>
                        <a:rPr kumimoji="0" lang="en-GB" sz="1400" b="1" kern="1200">
                          <a:solidFill>
                            <a:schemeClr val="dk1"/>
                          </a:solidFill>
                          <a:latin typeface="+mj-lt"/>
                          <a:ea typeface="+mn-ea"/>
                          <a:cs typeface="+mn-cs"/>
                        </a:rPr>
                        <a:t>(3 miembros) </a:t>
                      </a:r>
                      <a:r>
                        <a:rPr kumimoji="0" lang="en-GB" sz="1400" kern="1200">
                          <a:solidFill>
                            <a:schemeClr val="dk1"/>
                          </a:solidFill>
                          <a:latin typeface="+mj-lt"/>
                          <a:ea typeface="+mn-ea"/>
                          <a:cs typeface="+mn-cs"/>
                        </a:rPr>
                        <a:t>- República Dominicana, El Salvador, Guatemala, </a:t>
                      </a:r>
                      <a:endParaRPr kumimoji="0" lang="en-GB" sz="1400" kern="1200" dirty="0">
                        <a:solidFill>
                          <a:schemeClr val="dk1"/>
                        </a:solidFill>
                        <a:latin typeface="+mj-lt"/>
                        <a:ea typeface="+mn-ea"/>
                        <a:cs typeface="+mn-cs"/>
                      </a:endParaRPr>
                    </a:p>
                  </a:txBody>
                  <a:tcPr>
                    <a:lnR w="12700" cap="flat" cmpd="sng" algn="ctr">
                      <a:solidFill>
                        <a:schemeClr val="tx1"/>
                      </a:solidFill>
                      <a:prstDash val="solid"/>
                      <a:round/>
                      <a:headEnd type="none" w="med" len="med"/>
                      <a:tailEnd type="none" w="med" len="med"/>
                    </a:lnR>
                    <a:solidFill>
                      <a:srgbClr val="FFFF99"/>
                    </a:solidFill>
                  </a:tcPr>
                </a:tc>
                <a:extLst>
                  <a:ext uri="{0D108BD9-81ED-4DB2-BD59-A6C34878D82A}">
                    <a16:rowId xmlns:a16="http://schemas.microsoft.com/office/drawing/2014/main" val="3759483566"/>
                  </a:ext>
                </a:extLst>
              </a:tr>
              <a:tr h="620243">
                <a:tc>
                  <a:txBody>
                    <a:bodyPr/>
                    <a:lstStyle/>
                    <a:p>
                      <a:r>
                        <a:rPr lang="en-GB" sz="1400" b="0" baseline="0">
                          <a:latin typeface="+mj-lt"/>
                        </a:rPr>
                        <a:t>No se dispone de informes presupuestarios </a:t>
                      </a:r>
                      <a:r>
                        <a:rPr lang="en-GB" sz="1400" b="0">
                          <a:latin typeface="+mj-lt"/>
                        </a:rPr>
                        <a:t>estimados</a:t>
                      </a:r>
                      <a:endParaRPr lang="en-GB" sz="1400" b="0" dirty="0">
                        <a:latin typeface="+mj-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lang="en-GB" sz="1400" b="1">
                          <a:latin typeface="+mj-lt"/>
                        </a:rPr>
                        <a:t>(8 miembros) </a:t>
                      </a:r>
                      <a:r>
                        <a:rPr lang="en-GB" sz="1400" b="0">
                          <a:latin typeface="+mj-lt"/>
                        </a:rPr>
                        <a:t>- Bolivia, Costa Rica, </a:t>
                      </a:r>
                      <a:r>
                        <a:rPr lang="en-GB" sz="1400" b="0" baseline="0">
                          <a:latin typeface="+mj-lt"/>
                        </a:rPr>
                        <a:t>Ecuador, Honduras, Nicaragua, Perú, Trinidad y Tobago, Venezuela </a:t>
                      </a:r>
                      <a:endParaRPr lang="en-GB" sz="1400" b="0" dirty="0">
                        <a:latin typeface="+mj-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71265104"/>
                  </a:ext>
                </a:extLst>
              </a:tr>
            </a:tbl>
          </a:graphicData>
        </a:graphic>
      </p:graphicFrame>
      <p:sp>
        <p:nvSpPr>
          <p:cNvPr id="36" name="Content Placeholder 1"/>
          <p:cNvSpPr>
            <a:spLocks noGrp="1"/>
          </p:cNvSpPr>
          <p:nvPr>
            <p:ph idx="1"/>
          </p:nvPr>
        </p:nvSpPr>
        <p:spPr>
          <a:xfrm>
            <a:off x="437199" y="4308317"/>
            <a:ext cx="10444448" cy="1468582"/>
          </a:xfrm>
        </p:spPr>
        <p:txBody>
          <a:bodyPr>
            <a:noAutofit/>
          </a:bodyPr>
          <a:lstStyle/>
          <a:p>
            <a:pPr>
              <a:spcBef>
                <a:spcPts val="1200"/>
              </a:spcBef>
              <a:spcAft>
                <a:spcPts val="800"/>
              </a:spcAft>
            </a:pPr>
            <a:r>
              <a:rPr lang="en-GB" sz="2150" dirty="0">
                <a:solidFill>
                  <a:schemeClr val="bg1">
                    <a:lumMod val="50000"/>
                  </a:schemeClr>
                </a:solidFill>
                <a:latin typeface="+mj-lt"/>
              </a:rPr>
              <a:t>Países de la CEPAL con obligación legal de producir gastos fiscales </a:t>
            </a:r>
          </a:p>
          <a:p>
            <a:pPr lvl="1">
              <a:spcBef>
                <a:spcPts val="1200"/>
              </a:spcBef>
              <a:spcAft>
                <a:spcPts val="800"/>
              </a:spcAft>
            </a:pPr>
            <a:r>
              <a:rPr lang="en-GB" sz="1616" dirty="0">
                <a:solidFill>
                  <a:schemeClr val="bg1">
                    <a:lumMod val="50000"/>
                  </a:schemeClr>
                </a:solidFill>
                <a:latin typeface="+mj-lt"/>
              </a:rPr>
              <a:t> Chile, Colombia, Ecuador, Guatemala, México, República Dominicana y Uruguay</a:t>
            </a:r>
          </a:p>
          <a:p>
            <a:pPr>
              <a:spcBef>
                <a:spcPts val="1200"/>
              </a:spcBef>
              <a:spcAft>
                <a:spcPts val="800"/>
              </a:spcAft>
            </a:pPr>
            <a:r>
              <a:rPr lang="en-GB" sz="2150" dirty="0">
                <a:solidFill>
                  <a:schemeClr val="bg1">
                    <a:lumMod val="50000"/>
                  </a:schemeClr>
                </a:solidFill>
                <a:latin typeface="+mj-lt"/>
              </a:rPr>
              <a:t>País que informa de los gastos fiscales relacionados con la contribución a la seguridad social</a:t>
            </a:r>
          </a:p>
          <a:p>
            <a:pPr lvl="1">
              <a:spcBef>
                <a:spcPts val="1200"/>
              </a:spcBef>
              <a:spcAft>
                <a:spcPts val="800"/>
              </a:spcAft>
            </a:pPr>
            <a:r>
              <a:rPr lang="en-GB" sz="1616" dirty="0">
                <a:solidFill>
                  <a:schemeClr val="bg1">
                    <a:lumMod val="50000"/>
                  </a:schemeClr>
                </a:solidFill>
                <a:latin typeface="+mj-lt"/>
              </a:rPr>
              <a:t>Argentina</a:t>
            </a:r>
          </a:p>
        </p:txBody>
      </p:sp>
      <p:sp>
        <p:nvSpPr>
          <p:cNvPr id="5" name="TextBox 4"/>
          <p:cNvSpPr txBox="1"/>
          <p:nvPr/>
        </p:nvSpPr>
        <p:spPr>
          <a:xfrm>
            <a:off x="8192750" y="3665577"/>
            <a:ext cx="3853976" cy="307777"/>
          </a:xfrm>
          <a:prstGeom prst="rect">
            <a:avLst/>
          </a:prstGeom>
          <a:noFill/>
        </p:spPr>
        <p:txBody>
          <a:bodyPr wrap="square" rtlCol="0">
            <a:spAutoFit/>
          </a:bodyPr>
          <a:lstStyle/>
          <a:p>
            <a:r>
              <a:rPr lang="en-GB" sz="700" dirty="0"/>
              <a:t>Fuente: </a:t>
            </a:r>
            <a:r>
              <a:rPr lang="en-US" sz="700" dirty="0"/>
              <a:t>PNUMA, OCDE e IISD (2019), Measuring Fossil Fuel Subsidies in the Context of the Sustainable Development Goals, UN Environment, Nairobi, </a:t>
            </a:r>
            <a:r>
              <a:rPr lang="en-US" sz="700" dirty="0">
                <a:hlinkClick r:id="rId9"/>
              </a:rPr>
              <a:t>https://tinyurl.com/72yfsfbc </a:t>
            </a:r>
            <a:endParaRPr lang="en-GB" sz="700" dirty="0"/>
          </a:p>
        </p:txBody>
      </p:sp>
      <p:sp>
        <p:nvSpPr>
          <p:cNvPr id="11" name="TextBox 10"/>
          <p:cNvSpPr txBox="1"/>
          <p:nvPr/>
        </p:nvSpPr>
        <p:spPr>
          <a:xfrm>
            <a:off x="1169009" y="3665577"/>
            <a:ext cx="7023741" cy="415498"/>
          </a:xfrm>
          <a:prstGeom prst="rect">
            <a:avLst/>
          </a:prstGeom>
          <a:noFill/>
        </p:spPr>
        <p:txBody>
          <a:bodyPr wrap="square" rtlCol="0">
            <a:spAutoFit/>
          </a:bodyPr>
          <a:lstStyle/>
          <a:p>
            <a:r>
              <a:rPr lang="en-GB" sz="1050" dirty="0">
                <a:latin typeface="+mj-lt"/>
              </a:rPr>
              <a:t>*El resto de los países miembros de la CEPAL que no aparecen arriba (17) no disponen de información sobre la disponibilidad de datos adecuados para la estimación de los gastos fiscales. </a:t>
            </a:r>
          </a:p>
        </p:txBody>
      </p:sp>
    </p:spTree>
    <p:extLst>
      <p:ext uri="{BB962C8B-B14F-4D97-AF65-F5344CB8AC3E}">
        <p14:creationId xmlns:p14="http://schemas.microsoft.com/office/powerpoint/2010/main" val="4013035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1600" y="1795637"/>
            <a:ext cx="10958400" cy="4525200"/>
          </a:xfrm>
        </p:spPr>
        <p:txBody>
          <a:bodyPr>
            <a:normAutofit lnSpcReduction="10000"/>
          </a:bodyPr>
          <a:lstStyle/>
          <a:p>
            <a:r>
              <a:rPr lang="en-GB" sz="2800" b="1" dirty="0">
                <a:solidFill>
                  <a:schemeClr val="accent3">
                    <a:lumMod val="75000"/>
                  </a:schemeClr>
                </a:solidFill>
                <a:latin typeface="+mj-lt"/>
              </a:rPr>
              <a:t>Disponibilidad</a:t>
            </a:r>
          </a:p>
          <a:p>
            <a:pPr lvl="1"/>
            <a:r>
              <a:rPr lang="en-GB" sz="2400" dirty="0">
                <a:latin typeface="+mj-lt"/>
              </a:rPr>
              <a:t>Los datos fiscales no están disponibles en formato electrónico estructurado.</a:t>
            </a:r>
          </a:p>
          <a:p>
            <a:r>
              <a:rPr lang="en-GB" sz="2800" b="1" dirty="0">
                <a:solidFill>
                  <a:schemeClr val="accent3">
                    <a:lumMod val="75000"/>
                  </a:schemeClr>
                </a:solidFill>
                <a:latin typeface="+mj-lt"/>
              </a:rPr>
              <a:t>Retos de capacidad</a:t>
            </a:r>
          </a:p>
          <a:p>
            <a:pPr lvl="1"/>
            <a:r>
              <a:rPr lang="en-GB" sz="2400" dirty="0">
                <a:latin typeface="+mj-lt"/>
              </a:rPr>
              <a:t>Recogida de datos considerada difícil debido a las limitaciones financieras y técnicas en los países en desarrollo. </a:t>
            </a:r>
          </a:p>
          <a:p>
            <a:r>
              <a:rPr lang="en-GB" sz="2800" b="1" dirty="0">
                <a:solidFill>
                  <a:schemeClr val="accent3">
                    <a:lumMod val="75000"/>
                  </a:schemeClr>
                </a:solidFill>
                <a:latin typeface="+mj-lt"/>
              </a:rPr>
              <a:t>Ausencia de marco institucional y jurídico</a:t>
            </a:r>
          </a:p>
          <a:p>
            <a:pPr lvl="1"/>
            <a:r>
              <a:rPr lang="en-GB" sz="2400" dirty="0">
                <a:latin typeface="+mj-lt"/>
              </a:rPr>
              <a:t>No existe un marco legal entre los ministerios responsables (Ministerio de Finanzas, Hacienda, Aduanas, Ministerio de Energía, etc.) para compartir datos confidenciales.</a:t>
            </a:r>
          </a:p>
          <a:p>
            <a:endParaRPr lang="en-GB" dirty="0"/>
          </a:p>
        </p:txBody>
      </p:sp>
      <p:sp>
        <p:nvSpPr>
          <p:cNvPr id="3" name="Slide Number Placeholder 2"/>
          <p:cNvSpPr>
            <a:spLocks noGrp="1"/>
          </p:cNvSpPr>
          <p:nvPr>
            <p:ph type="sldNum" sz="quarter" idx="4"/>
          </p:nvPr>
        </p:nvSpPr>
        <p:spPr/>
        <p:txBody>
          <a:bodyPr/>
          <a:lstStyle/>
          <a:p>
            <a:fld id="{510A7322-CCF6-4064-A8B2-C85F8888A8BC}" type="slidenum">
              <a:rPr lang="en-GB" smtClean="0"/>
              <a:t>21</a:t>
            </a:fld>
            <a:endParaRPr lang="en-GB"/>
          </a:p>
        </p:txBody>
      </p:sp>
      <p:sp>
        <p:nvSpPr>
          <p:cNvPr id="4" name="Title 3"/>
          <p:cNvSpPr>
            <a:spLocks noGrp="1"/>
          </p:cNvSpPr>
          <p:nvPr>
            <p:ph type="title"/>
          </p:nvPr>
        </p:nvSpPr>
        <p:spPr/>
        <p:txBody>
          <a:bodyPr/>
          <a:lstStyle/>
          <a:p>
            <a:r>
              <a:rPr lang="en-GB" sz="2800" b="1" dirty="0"/>
              <a:t>Desafíos de la información sobre el gasto fiscal en las economías en desarrollo y emergentes </a:t>
            </a:r>
            <a:endParaRPr lang="en-GB" sz="4400" b="1" dirty="0"/>
          </a:p>
        </p:txBody>
      </p:sp>
    </p:spTree>
    <p:extLst>
      <p:ext uri="{BB962C8B-B14F-4D97-AF65-F5344CB8AC3E}">
        <p14:creationId xmlns:p14="http://schemas.microsoft.com/office/powerpoint/2010/main" val="3393585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858239642"/>
              </p:ext>
            </p:extLst>
          </p:nvPr>
        </p:nvGraphicFramePr>
        <p:xfrm>
          <a:off x="389106" y="1386634"/>
          <a:ext cx="11586895" cy="5525736"/>
        </p:xfrm>
        <a:graphic>
          <a:graphicData uri="http://schemas.openxmlformats.org/drawingml/2006/table">
            <a:tbl>
              <a:tblPr firstRow="1" bandRow="1">
                <a:tableStyleId>{5C22544A-7EE6-4342-B048-85BDC9FD1C3A}</a:tableStyleId>
              </a:tblPr>
              <a:tblGrid>
                <a:gridCol w="923888">
                  <a:extLst>
                    <a:ext uri="{9D8B030D-6E8A-4147-A177-3AD203B41FA5}">
                      <a16:colId xmlns:a16="http://schemas.microsoft.com/office/drawing/2014/main" val="678630753"/>
                    </a:ext>
                  </a:extLst>
                </a:gridCol>
                <a:gridCol w="2660186">
                  <a:extLst>
                    <a:ext uri="{9D8B030D-6E8A-4147-A177-3AD203B41FA5}">
                      <a16:colId xmlns:a16="http://schemas.microsoft.com/office/drawing/2014/main" val="15392168"/>
                    </a:ext>
                  </a:extLst>
                </a:gridCol>
                <a:gridCol w="2348533">
                  <a:extLst>
                    <a:ext uri="{9D8B030D-6E8A-4147-A177-3AD203B41FA5}">
                      <a16:colId xmlns:a16="http://schemas.microsoft.com/office/drawing/2014/main" val="54964534"/>
                    </a:ext>
                  </a:extLst>
                </a:gridCol>
                <a:gridCol w="1791990">
                  <a:extLst>
                    <a:ext uri="{9D8B030D-6E8A-4147-A177-3AD203B41FA5}">
                      <a16:colId xmlns:a16="http://schemas.microsoft.com/office/drawing/2014/main" val="882038930"/>
                    </a:ext>
                  </a:extLst>
                </a:gridCol>
                <a:gridCol w="1931149">
                  <a:extLst>
                    <a:ext uri="{9D8B030D-6E8A-4147-A177-3AD203B41FA5}">
                      <a16:colId xmlns:a16="http://schemas.microsoft.com/office/drawing/2014/main" val="2984262160"/>
                    </a:ext>
                  </a:extLst>
                </a:gridCol>
                <a:gridCol w="1931149">
                  <a:extLst>
                    <a:ext uri="{9D8B030D-6E8A-4147-A177-3AD203B41FA5}">
                      <a16:colId xmlns:a16="http://schemas.microsoft.com/office/drawing/2014/main" val="2962477257"/>
                    </a:ext>
                  </a:extLst>
                </a:gridCol>
              </a:tblGrid>
              <a:tr h="1136616">
                <a:tc>
                  <a:txBody>
                    <a:bodyPr/>
                    <a:lstStyle/>
                    <a:p>
                      <a:r>
                        <a:rPr lang="en-GB" sz="1200" dirty="0">
                          <a:latin typeface="+mj-lt"/>
                        </a:rPr>
                        <a:t>Subtipos</a:t>
                      </a:r>
                    </a:p>
                  </a:txBody>
                  <a:tcPr/>
                </a:tc>
                <a:tc>
                  <a:txBody>
                    <a:bodyPr/>
                    <a:lstStyle/>
                    <a:p>
                      <a:r>
                        <a:rPr lang="en-GB" sz="1200" dirty="0">
                          <a:latin typeface="+mj-lt"/>
                        </a:rPr>
                        <a:t>Apoyo al crédito</a:t>
                      </a:r>
                    </a:p>
                  </a:txBody>
                  <a:tcPr/>
                </a:tc>
                <a:tc>
                  <a:txBody>
                    <a:bodyPr/>
                    <a:lstStyle/>
                    <a:p>
                      <a:r>
                        <a:rPr lang="en-GB" sz="1200" baseline="0" dirty="0">
                          <a:latin typeface="+mj-lt"/>
                        </a:rPr>
                        <a:t>Reestructuración y cancelación de </a:t>
                      </a:r>
                      <a:r>
                        <a:rPr lang="en-GB" sz="1200" dirty="0">
                          <a:latin typeface="+mj-lt"/>
                        </a:rPr>
                        <a:t>la deuda</a:t>
                      </a:r>
                    </a:p>
                  </a:txBody>
                  <a:tcPr/>
                </a:tc>
                <a:tc>
                  <a:txBody>
                    <a:bodyPr/>
                    <a:lstStyle/>
                    <a:p>
                      <a:r>
                        <a:rPr lang="en-GB" sz="1200" dirty="0">
                          <a:latin typeface="+mj-lt"/>
                        </a:rPr>
                        <a:t>Seguros </a:t>
                      </a:r>
                      <a:r>
                        <a:rPr lang="en-GB" sz="1200" baseline="0" dirty="0">
                          <a:latin typeface="+mj-lt"/>
                        </a:rPr>
                        <a:t>e indemnizaciones</a:t>
                      </a:r>
                    </a:p>
                    <a:p>
                      <a:endParaRPr lang="en-GB" sz="1200" dirty="0">
                        <a:latin typeface="+mj-lt"/>
                      </a:endParaRPr>
                    </a:p>
                  </a:txBody>
                  <a:tcPr/>
                </a:tc>
                <a:tc>
                  <a:txBody>
                    <a:bodyPr/>
                    <a:lstStyle/>
                    <a:p>
                      <a:r>
                        <a:rPr lang="en-GB" sz="1200" dirty="0">
                          <a:latin typeface="+mj-lt"/>
                        </a:rPr>
                        <a:t>Asunción de riesgos para la </a:t>
                      </a:r>
                      <a:r>
                        <a:rPr lang="en-GB" sz="1200" baseline="0" dirty="0">
                          <a:latin typeface="+mj-lt"/>
                        </a:rPr>
                        <a:t>salud y los accidentes laborales</a:t>
                      </a:r>
                      <a:endParaRPr lang="en-GB" sz="1200" dirty="0">
                        <a:latin typeface="+mj-lt"/>
                      </a:endParaRPr>
                    </a:p>
                  </a:txBody>
                  <a:tcPr/>
                </a:tc>
                <a:tc>
                  <a:txBody>
                    <a:bodyPr/>
                    <a:lstStyle/>
                    <a:p>
                      <a:r>
                        <a:rPr lang="en-GB" sz="1200" dirty="0">
                          <a:latin typeface="+mj-lt"/>
                        </a:rPr>
                        <a:t>Asunción de la responsabilidad </a:t>
                      </a:r>
                      <a:r>
                        <a:rPr lang="en-GB" sz="1200" baseline="0" dirty="0">
                          <a:latin typeface="+mj-lt"/>
                        </a:rPr>
                        <a:t>de reparar los daños medioambientales</a:t>
                      </a:r>
                      <a:endParaRPr lang="en-GB" sz="1200" dirty="0">
                        <a:latin typeface="+mj-lt"/>
                      </a:endParaRPr>
                    </a:p>
                  </a:txBody>
                  <a:tcPr/>
                </a:tc>
                <a:extLst>
                  <a:ext uri="{0D108BD9-81ED-4DB2-BD59-A6C34878D82A}">
                    <a16:rowId xmlns:a16="http://schemas.microsoft.com/office/drawing/2014/main" val="495993243"/>
                  </a:ext>
                </a:extLst>
              </a:tr>
              <a:tr h="2330852">
                <a:tc>
                  <a:txBody>
                    <a:bodyPr/>
                    <a:lstStyle/>
                    <a:p>
                      <a:r>
                        <a:rPr lang="en-GB" sz="1200" dirty="0">
                          <a:latin typeface="+mj-lt"/>
                        </a:rPr>
                        <a:t>Detalles</a:t>
                      </a:r>
                    </a:p>
                  </a:txBody>
                  <a:tcPr/>
                </a:tc>
                <a:tc>
                  <a:txBody>
                    <a:bodyPr/>
                    <a:lstStyle/>
                    <a:p>
                      <a:r>
                        <a:rPr lang="en-GB" sz="1200" dirty="0">
                          <a:latin typeface="+mj-lt"/>
                        </a:rPr>
                        <a:t>Garantías de préstamos: a </a:t>
                      </a:r>
                      <a:r>
                        <a:rPr lang="en-GB" sz="1200" baseline="0" dirty="0">
                          <a:latin typeface="+mj-lt"/>
                        </a:rPr>
                        <a:t>tipos </a:t>
                      </a:r>
                      <a:r>
                        <a:rPr lang="en-GB" sz="1200" dirty="0">
                          <a:latin typeface="+mj-lt"/>
                        </a:rPr>
                        <a:t>inferiores a los del mercado</a:t>
                      </a:r>
                    </a:p>
                  </a:txBody>
                  <a:tcPr/>
                </a:tc>
                <a:tc>
                  <a:txBody>
                    <a:bodyPr/>
                    <a:lstStyle/>
                    <a:p>
                      <a:r>
                        <a:rPr lang="en-GB" sz="1200" baseline="0" dirty="0">
                          <a:latin typeface="+mj-lt"/>
                        </a:rPr>
                        <a:t>Reestructuración de </a:t>
                      </a:r>
                      <a:r>
                        <a:rPr lang="en-GB" sz="1200" dirty="0">
                          <a:latin typeface="+mj-lt"/>
                        </a:rPr>
                        <a:t>la deuda</a:t>
                      </a:r>
                      <a:r>
                        <a:rPr lang="en-GB" sz="1200" baseline="0" dirty="0">
                          <a:latin typeface="+mj-lt"/>
                        </a:rPr>
                        <a:t>: el gobierno ordena aliviar la carga de la deuda</a:t>
                      </a:r>
                    </a:p>
                    <a:p>
                      <a:endParaRPr lang="en-GB" sz="1200" baseline="0" dirty="0">
                        <a:latin typeface="+mj-lt"/>
                      </a:endParaRPr>
                    </a:p>
                    <a:p>
                      <a:r>
                        <a:rPr lang="en-GB" sz="1200" baseline="0" dirty="0">
                          <a:latin typeface="+mj-lt"/>
                        </a:rPr>
                        <a:t>Cancelación de la deuda: el gobierno perdona el saldo pendiente de un préstamo realizado sin compensación por parte del beneficiario</a:t>
                      </a:r>
                      <a:endParaRPr lang="en-GB" sz="1200" dirty="0">
                        <a:latin typeface="+mj-lt"/>
                      </a:endParaRPr>
                    </a:p>
                  </a:txBody>
                  <a:tcPr/>
                </a:tc>
                <a:tc>
                  <a:txBody>
                    <a:bodyPr/>
                    <a:lstStyle/>
                    <a:p>
                      <a:r>
                        <a:rPr lang="en-GB" sz="1200" dirty="0">
                          <a:latin typeface="+mj-lt"/>
                        </a:rPr>
                        <a:t>Seguros e indemnizaciones públicas: </a:t>
                      </a:r>
                      <a:r>
                        <a:rPr lang="en-GB" sz="1200" baseline="0" dirty="0">
                          <a:latin typeface="+mj-lt"/>
                        </a:rPr>
                        <a:t>servicios de gestión o transferencia de riesgos de mercado o por debajo del mercado</a:t>
                      </a:r>
                      <a:endParaRPr lang="en-GB" sz="1200" dirty="0">
                        <a:latin typeface="+mj-lt"/>
                      </a:endParaRPr>
                    </a:p>
                  </a:txBody>
                  <a:tcPr/>
                </a:tc>
                <a:tc>
                  <a:txBody>
                    <a:bodyPr/>
                    <a:lstStyle/>
                    <a:p>
                      <a:r>
                        <a:rPr lang="en-GB" sz="1200" dirty="0">
                          <a:latin typeface="+mj-lt"/>
                        </a:rPr>
                        <a:t>Asunción de responsabilidades en materia de salud y accidentes laborales</a:t>
                      </a:r>
                    </a:p>
                  </a:txBody>
                  <a:tcPr/>
                </a:tc>
                <a:tc>
                  <a:txBody>
                    <a:bodyPr/>
                    <a:lstStyle/>
                    <a:p>
                      <a:r>
                        <a:rPr lang="en-GB" sz="1200" dirty="0">
                          <a:latin typeface="+mj-lt"/>
                        </a:rPr>
                        <a:t>Responsabilidad </a:t>
                      </a:r>
                      <a:r>
                        <a:rPr lang="en-GB" sz="1200" baseline="0" dirty="0">
                          <a:latin typeface="+mj-lt"/>
                        </a:rPr>
                        <a:t>de los riesgos de cierre y post-cierre: desmantelamiento y limpieza de las instalaciones; seguimiento a largo plazo; rehabilitación de los lugares contaminados</a:t>
                      </a:r>
                    </a:p>
                    <a:p>
                      <a:endParaRPr lang="en-GB" sz="1200" baseline="0" dirty="0">
                        <a:latin typeface="+mj-lt"/>
                      </a:endParaRPr>
                    </a:p>
                    <a:p>
                      <a:r>
                        <a:rPr lang="en-GB" sz="1200" baseline="0" dirty="0">
                          <a:latin typeface="+mj-lt"/>
                        </a:rPr>
                        <a:t>Gestión de residuos y daños ambientales: evitar el pago de tasas para tratar los residuos, evitar la responsabilidad</a:t>
                      </a:r>
                      <a:endParaRPr lang="en-GB" sz="1200" dirty="0">
                        <a:latin typeface="+mj-lt"/>
                      </a:endParaRPr>
                    </a:p>
                  </a:txBody>
                  <a:tcPr/>
                </a:tc>
                <a:extLst>
                  <a:ext uri="{0D108BD9-81ED-4DB2-BD59-A6C34878D82A}">
                    <a16:rowId xmlns:a16="http://schemas.microsoft.com/office/drawing/2014/main" val="674450025"/>
                  </a:ext>
                </a:extLst>
              </a:tr>
              <a:tr h="1136616">
                <a:tc>
                  <a:txBody>
                    <a:bodyPr/>
                    <a:lstStyle/>
                    <a:p>
                      <a:r>
                        <a:rPr lang="en-GB" sz="1200" dirty="0">
                          <a:latin typeface="+mj-lt"/>
                        </a:rPr>
                        <a:t>Ejemplos de países</a:t>
                      </a:r>
                    </a:p>
                  </a:txBody>
                  <a:tcPr/>
                </a:tc>
                <a:tc>
                  <a:txBody>
                    <a:bodyPr/>
                    <a:lstStyle/>
                    <a:p>
                      <a:r>
                        <a:rPr lang="en-US" sz="1200" dirty="0">
                          <a:latin typeface="+mj-lt"/>
                        </a:rPr>
                        <a:t>[JPN]: El Banco de Desarrollo de Japón aplica un </a:t>
                      </a:r>
                      <a:r>
                        <a:rPr lang="en-US" sz="1200" dirty="0" err="1">
                          <a:latin typeface="+mj-lt"/>
                        </a:rPr>
                        <a:t>programa </a:t>
                      </a:r>
                      <a:r>
                        <a:rPr lang="en-US" sz="1200" dirty="0">
                          <a:latin typeface="+mj-lt"/>
                        </a:rPr>
                        <a:t>que cubre los intereses de los préstamos que las empresas nacionales de desarrollo petrolero realizan para la compra de capital.</a:t>
                      </a:r>
                    </a:p>
                    <a:p>
                      <a:endParaRPr lang="en-GB" sz="1200" dirty="0">
                        <a:latin typeface="+mj-lt"/>
                      </a:endParaRPr>
                    </a:p>
                  </a:txBody>
                  <a:tcPr/>
                </a:tc>
                <a:tc>
                  <a:txBody>
                    <a:bodyPr/>
                    <a:lstStyle/>
                    <a:p>
                      <a:r>
                        <a:rPr lang="en-US" sz="1200" dirty="0">
                          <a:latin typeface="+mj-lt"/>
                        </a:rPr>
                        <a:t>Un </a:t>
                      </a:r>
                      <a:r>
                        <a:rPr lang="en-US" sz="1200" dirty="0" err="1">
                          <a:latin typeface="+mj-lt"/>
                        </a:rPr>
                        <a:t>programa </a:t>
                      </a:r>
                      <a:r>
                        <a:rPr lang="en-US" sz="1200" dirty="0">
                          <a:latin typeface="+mj-lt"/>
                        </a:rPr>
                        <a:t>del Ministerio de Economía permite al gobierno federal de Estados Unidos cubrir la deuda de una empresa de petróleo y gas en caso de incumplimiento del prestatario. Está disponible para proyectos tecnológicos piloto o cuando la inversión privada se ve inhibida. </a:t>
                      </a:r>
                      <a:endParaRPr lang="en-GB" sz="1200" dirty="0">
                        <a:latin typeface="+mj-lt"/>
                      </a:endParaRPr>
                    </a:p>
                  </a:txBody>
                  <a:tcPr/>
                </a:tc>
                <a:tc>
                  <a:txBody>
                    <a:bodyPr/>
                    <a:lstStyle/>
                    <a:p>
                      <a:r>
                        <a:rPr lang="en-GB" sz="1200" baseline="0" dirty="0">
                          <a:latin typeface="+mj-lt"/>
                        </a:rPr>
                        <a:t>Los gobiernos pueden renunciar o asumir el seguro de ciertos proyectos de combustibles fósiles para cubrirse en casos de acontecimientos graves o "excepcionales".</a:t>
                      </a:r>
                      <a:endParaRPr lang="en-GB" sz="1200" dirty="0">
                        <a:latin typeface="+mj-lt"/>
                      </a:endParaRPr>
                    </a:p>
                  </a:txBody>
                  <a:tcPr/>
                </a:tc>
                <a:tc>
                  <a:txBody>
                    <a:bodyPr/>
                    <a:lstStyle/>
                    <a:p>
                      <a:r>
                        <a:rPr lang="en-GB" sz="1200" dirty="0">
                          <a:latin typeface="+mj-lt"/>
                        </a:rPr>
                        <a:t>[DEU]:</a:t>
                      </a:r>
                      <a:r>
                        <a:rPr lang="en-GB" sz="1200" baseline="0" dirty="0">
                          <a:latin typeface="+mj-lt"/>
                        </a:rPr>
                        <a:t> En lugar de las empresas del carbón, un programa gubernamental asume el pago de algunas cotizaciones al seguro de enfermedad en el sector de la minería de la hulla en Alemania. </a:t>
                      </a:r>
                      <a:endParaRPr lang="en-GB" sz="1200" dirty="0">
                        <a:latin typeface="+mj-lt"/>
                      </a:endParaRPr>
                    </a:p>
                  </a:txBody>
                  <a:tcPr/>
                </a:tc>
                <a:tc>
                  <a:txBody>
                    <a:bodyPr/>
                    <a:lstStyle/>
                    <a:p>
                      <a:r>
                        <a:rPr lang="en-GB" sz="1200" dirty="0">
                          <a:latin typeface="+mj-lt"/>
                        </a:rPr>
                        <a:t>AUS-QLD]: </a:t>
                      </a:r>
                      <a:r>
                        <a:rPr lang="en-GB" sz="1200" baseline="0" dirty="0">
                          <a:latin typeface="+mj-lt"/>
                        </a:rPr>
                        <a:t>financiación pública de QLD para cubrir los costes de reparación o reubicación de viviendas como consecuencia de un incidente de hundimiento del suelo de una antigua mina de carbón. </a:t>
                      </a:r>
                      <a:endParaRPr lang="en-GB" sz="1200" dirty="0">
                        <a:latin typeface="+mj-lt"/>
                      </a:endParaRPr>
                    </a:p>
                  </a:txBody>
                  <a:tcPr/>
                </a:tc>
                <a:extLst>
                  <a:ext uri="{0D108BD9-81ED-4DB2-BD59-A6C34878D82A}">
                    <a16:rowId xmlns:a16="http://schemas.microsoft.com/office/drawing/2014/main" val="1188596391"/>
                  </a:ext>
                </a:extLst>
              </a:tr>
            </a:tbl>
          </a:graphicData>
        </a:graphic>
      </p:graphicFrame>
      <p:sp>
        <p:nvSpPr>
          <p:cNvPr id="3" name="Slide Number Placeholder 2"/>
          <p:cNvSpPr>
            <a:spLocks noGrp="1"/>
          </p:cNvSpPr>
          <p:nvPr>
            <p:ph type="sldNum" sz="quarter" idx="4"/>
          </p:nvPr>
        </p:nvSpPr>
        <p:spPr/>
        <p:txBody>
          <a:bodyPr/>
          <a:lstStyle/>
          <a:p>
            <a:fld id="{510A7322-CCF6-4064-A8B2-C85F8888A8BC}" type="slidenum">
              <a:rPr lang="en-GB" smtClean="0"/>
              <a:t>22</a:t>
            </a:fld>
            <a:endParaRPr lang="en-GB"/>
          </a:p>
        </p:txBody>
      </p:sp>
      <p:sp>
        <p:nvSpPr>
          <p:cNvPr id="4" name="Title 3"/>
          <p:cNvSpPr>
            <a:spLocks noGrp="1"/>
          </p:cNvSpPr>
          <p:nvPr>
            <p:ph type="title"/>
          </p:nvPr>
        </p:nvSpPr>
        <p:spPr/>
        <p:txBody>
          <a:bodyPr/>
          <a:lstStyle/>
          <a:p>
            <a:r>
              <a:rPr lang="en-GB" b="1" dirty="0"/>
              <a:t>Transferencia </a:t>
            </a:r>
            <a:r>
              <a:rPr lang="en-GB" b="1"/>
              <a:t>del riesgo: subtipos </a:t>
            </a:r>
            <a:endParaRPr lang="en-GB" b="1" dirty="0"/>
          </a:p>
        </p:txBody>
      </p:sp>
    </p:spTree>
    <p:extLst>
      <p:ext uri="{BB962C8B-B14F-4D97-AF65-F5344CB8AC3E}">
        <p14:creationId xmlns:p14="http://schemas.microsoft.com/office/powerpoint/2010/main" val="1055124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GB" sz="2000" dirty="0">
                <a:latin typeface="+mj-lt"/>
              </a:rPr>
              <a:t>Estadísticamente complejo de cuantificar </a:t>
            </a:r>
          </a:p>
          <a:p>
            <a:pPr lvl="1"/>
            <a:r>
              <a:rPr lang="en-GB" sz="2000" dirty="0">
                <a:latin typeface="+mj-lt"/>
              </a:rPr>
              <a:t>Necesidad de estimar: (</a:t>
            </a:r>
            <a:r>
              <a:rPr lang="en-GB" sz="2000" dirty="0" err="1">
                <a:latin typeface="+mj-lt"/>
              </a:rPr>
              <a:t>i</a:t>
            </a:r>
            <a:r>
              <a:rPr lang="en-GB" sz="2000" dirty="0">
                <a:latin typeface="+mj-lt"/>
              </a:rPr>
              <a:t>) la cantidad de daños posibles y (ii) la probabilidad de que se produzcan.</a:t>
            </a:r>
          </a:p>
          <a:p>
            <a:r>
              <a:rPr lang="en-GB" sz="2000" dirty="0">
                <a:latin typeface="+mj-lt"/>
              </a:rPr>
              <a:t>Sistema de Cuentas Nacionales</a:t>
            </a:r>
          </a:p>
          <a:p>
            <a:pPr lvl="1"/>
            <a:r>
              <a:rPr lang="en-GB" sz="2000" dirty="0">
                <a:latin typeface="+mj-lt"/>
              </a:rPr>
              <a:t>Otras transferencias de capital (10.210)</a:t>
            </a:r>
          </a:p>
          <a:p>
            <a:pPr lvl="2"/>
            <a:r>
              <a:rPr lang="en-GB" sz="1600" dirty="0">
                <a:latin typeface="+mj-lt"/>
              </a:rPr>
              <a:t>Anulación de la deuda</a:t>
            </a:r>
          </a:p>
          <a:p>
            <a:pPr lvl="2"/>
            <a:r>
              <a:rPr lang="en-GB" sz="1600" dirty="0">
                <a:latin typeface="+mj-lt"/>
              </a:rPr>
              <a:t>Indemnización en caso de daños graves que superen la cobertura de los seguros privados (</a:t>
            </a:r>
            <a:r>
              <a:rPr lang="en-GB" sz="1600" dirty="0" err="1">
                <a:latin typeface="+mj-lt"/>
              </a:rPr>
              <a:t>por ejemplo, </a:t>
            </a:r>
            <a:r>
              <a:rPr lang="en-GB" sz="1600" dirty="0">
                <a:latin typeface="+mj-lt"/>
              </a:rPr>
              <a:t>la catástrofe de Fukushima [pero con el apoyo de la industria nuclear])</a:t>
            </a:r>
          </a:p>
          <a:p>
            <a:r>
              <a:rPr lang="en-GB" sz="2000" dirty="0">
                <a:latin typeface="+mj-lt"/>
              </a:rPr>
              <a:t>Algunos países informan en sus presupuestos sobre los "gastos</a:t>
            </a:r>
          </a:p>
          <a:p>
            <a:r>
              <a:rPr lang="en-GB" sz="2000" dirty="0">
                <a:latin typeface="+mj-lt"/>
              </a:rPr>
              <a:t>Los documentos financieros de la empresa a veces muestran "transferencias del Gobierno".</a:t>
            </a:r>
          </a:p>
          <a:p>
            <a:r>
              <a:rPr lang="en-GB" sz="2000" b="1" dirty="0">
                <a:solidFill>
                  <a:schemeClr val="accent3">
                    <a:lumMod val="75000"/>
                  </a:schemeClr>
                </a:solidFill>
                <a:latin typeface="+mj-lt"/>
              </a:rPr>
              <a:t>Estado de los informes sobre los ODS</a:t>
            </a:r>
            <a:r>
              <a:rPr lang="en-GB" sz="2000" dirty="0">
                <a:latin typeface="+mj-lt"/>
              </a:rPr>
              <a:t>: </a:t>
            </a:r>
          </a:p>
          <a:p>
            <a:pPr lvl="1"/>
            <a:r>
              <a:rPr lang="en-GB" sz="2000" dirty="0">
                <a:latin typeface="+mj-lt"/>
              </a:rPr>
              <a:t>Debido a las dificultades estadísticas, la transferencia de riesgos sólo se recomienda para </a:t>
            </a:r>
            <a:r>
              <a:rPr lang="en-GB" sz="2000" i="1" dirty="0">
                <a:solidFill>
                  <a:schemeClr val="tx2"/>
                </a:solidFill>
                <a:latin typeface="+mj-lt"/>
              </a:rPr>
              <a:t>futuros informes</a:t>
            </a:r>
            <a:r>
              <a:rPr lang="en-GB" sz="2000" i="1" dirty="0">
                <a:solidFill>
                  <a:schemeClr val="accent3">
                    <a:lumMod val="75000"/>
                  </a:schemeClr>
                </a:solidFill>
                <a:latin typeface="+mj-lt"/>
              </a:rPr>
              <a:t>. </a:t>
            </a:r>
          </a:p>
          <a:p>
            <a:pPr lvl="1"/>
            <a:r>
              <a:rPr lang="en-GB" sz="2000" dirty="0">
                <a:solidFill>
                  <a:schemeClr val="bg2">
                    <a:lumMod val="50000"/>
                  </a:schemeClr>
                </a:solidFill>
                <a:latin typeface="+mj-lt"/>
              </a:rPr>
              <a:t>Este subindicador será reevaluado en 2025 para su plena inclusión.</a:t>
            </a:r>
          </a:p>
        </p:txBody>
      </p:sp>
      <p:sp>
        <p:nvSpPr>
          <p:cNvPr id="3" name="Slide Number Placeholder 2"/>
          <p:cNvSpPr>
            <a:spLocks noGrp="1"/>
          </p:cNvSpPr>
          <p:nvPr>
            <p:ph type="sldNum" sz="quarter" idx="4"/>
          </p:nvPr>
        </p:nvSpPr>
        <p:spPr/>
        <p:txBody>
          <a:bodyPr/>
          <a:lstStyle/>
          <a:p>
            <a:fld id="{510A7322-CCF6-4064-A8B2-C85F8888A8BC}" type="slidenum">
              <a:rPr lang="en-GB" smtClean="0"/>
              <a:t>23</a:t>
            </a:fld>
            <a:endParaRPr lang="en-GB"/>
          </a:p>
        </p:txBody>
      </p:sp>
      <p:sp>
        <p:nvSpPr>
          <p:cNvPr id="4" name="Title 3"/>
          <p:cNvSpPr>
            <a:spLocks noGrp="1"/>
          </p:cNvSpPr>
          <p:nvPr>
            <p:ph type="title"/>
          </p:nvPr>
        </p:nvSpPr>
        <p:spPr/>
        <p:txBody>
          <a:bodyPr/>
          <a:lstStyle/>
          <a:p>
            <a:r>
              <a:rPr lang="en-GB" b="1" dirty="0"/>
              <a:t>Transferencia </a:t>
            </a:r>
            <a:r>
              <a:rPr lang="en-GB" b="1"/>
              <a:t>de riesgos: </a:t>
            </a:r>
            <a:r>
              <a:rPr lang="en-GB" b="1" dirty="0"/>
              <a:t>fuentes de datos</a:t>
            </a:r>
          </a:p>
        </p:txBody>
      </p:sp>
    </p:spTree>
    <p:extLst>
      <p:ext uri="{BB962C8B-B14F-4D97-AF65-F5344CB8AC3E}">
        <p14:creationId xmlns:p14="http://schemas.microsoft.com/office/powerpoint/2010/main" val="3600642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42290" y="2158132"/>
            <a:ext cx="8400000" cy="1520609"/>
          </a:xfrm>
        </p:spPr>
        <p:txBody>
          <a:bodyPr/>
          <a:lstStyle/>
          <a:p>
            <a:r>
              <a:rPr lang="en-GB" sz="3600" b="1" i="1" cap="none" dirty="0" err="1"/>
              <a:t>Gracias por su atención </a:t>
            </a:r>
            <a:br>
              <a:rPr lang="en-GB" sz="3600" cap="none" dirty="0"/>
            </a:br>
            <a:r>
              <a:rPr lang="en-GB" sz="2400" cap="none" dirty="0"/>
              <a:t>Gracias- </a:t>
            </a:r>
            <a:r>
              <a:rPr lang="en-GB" sz="2400" cap="none" dirty="0" err="1"/>
              <a:t>Merci </a:t>
            </a:r>
            <a:endParaRPr lang="en-GB" sz="2400" cap="none" dirty="0"/>
          </a:p>
        </p:txBody>
      </p:sp>
      <p:sp>
        <p:nvSpPr>
          <p:cNvPr id="5" name="Subtitle 4"/>
          <p:cNvSpPr>
            <a:spLocks noGrp="1"/>
          </p:cNvSpPr>
          <p:nvPr>
            <p:ph type="subTitle" idx="1"/>
          </p:nvPr>
        </p:nvSpPr>
        <p:spPr>
          <a:xfrm>
            <a:off x="2242290" y="4155397"/>
            <a:ext cx="8400000" cy="1477328"/>
          </a:xfrm>
        </p:spPr>
        <p:txBody>
          <a:bodyPr/>
          <a:lstStyle/>
          <a:p>
            <a:r>
              <a:rPr lang="en-GB" dirty="0"/>
              <a:t>Unidad de apoyo a los combustibles fósiles de la OCDE</a:t>
            </a:r>
          </a:p>
          <a:p>
            <a:r>
              <a:rPr lang="en-GB" dirty="0"/>
              <a:t>http://www.oecd.org/fossil-fuels/</a:t>
            </a:r>
          </a:p>
          <a:p>
            <a:r>
              <a:rPr lang="en-GB" dirty="0"/>
              <a:t>FFS.contact@oecd.org</a:t>
            </a:r>
          </a:p>
          <a:p>
            <a:endParaRPr lang="en-GB" dirty="0"/>
          </a:p>
        </p:txBody>
      </p:sp>
      <p:sp>
        <p:nvSpPr>
          <p:cNvPr id="3" name="Slide Number Placeholder 2"/>
          <p:cNvSpPr>
            <a:spLocks noGrp="1"/>
          </p:cNvSpPr>
          <p:nvPr>
            <p:ph type="sldNum" sz="quarter" idx="4294967295"/>
          </p:nvPr>
        </p:nvSpPr>
        <p:spPr>
          <a:xfrm>
            <a:off x="11736388" y="6411913"/>
            <a:ext cx="455612" cy="244475"/>
          </a:xfrm>
        </p:spPr>
        <p:txBody>
          <a:bodyPr/>
          <a:lstStyle/>
          <a:p>
            <a:fld id="{510A7322-CCF6-4064-A8B2-C85F8888A8BC}" type="slidenum">
              <a:rPr lang="en-GB" smtClean="0"/>
              <a:t>24</a:t>
            </a:fld>
            <a:endParaRPr lang="en-GB"/>
          </a:p>
        </p:txBody>
      </p:sp>
    </p:spTree>
    <p:extLst>
      <p:ext uri="{BB962C8B-B14F-4D97-AF65-F5344CB8AC3E}">
        <p14:creationId xmlns:p14="http://schemas.microsoft.com/office/powerpoint/2010/main" val="3208142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1600" y="1355825"/>
            <a:ext cx="11414400" cy="5178175"/>
          </a:xfrm>
        </p:spPr>
        <p:txBody>
          <a:bodyPr>
            <a:noAutofit/>
          </a:bodyPr>
          <a:lstStyle/>
          <a:p>
            <a:pPr>
              <a:spcBef>
                <a:spcPts val="600"/>
              </a:spcBef>
              <a:spcAft>
                <a:spcPts val="600"/>
              </a:spcAft>
            </a:pPr>
            <a:r>
              <a:rPr lang="en-US" sz="2000" b="1" dirty="0">
                <a:solidFill>
                  <a:schemeClr val="accent3">
                    <a:lumMod val="75000"/>
                  </a:schemeClr>
                </a:solidFill>
                <a:latin typeface="+mj-lt"/>
              </a:rPr>
              <a:t>Exenciones fiscales y otros ingresos públicos no percibidos </a:t>
            </a:r>
          </a:p>
          <a:p>
            <a:pPr lvl="1"/>
            <a:r>
              <a:rPr lang="en-US" sz="2000" b="1" dirty="0" err="1">
                <a:latin typeface="+mj-lt"/>
              </a:rPr>
              <a:t>Gastos</a:t>
            </a:r>
            <a:r>
              <a:rPr lang="en-US" sz="2000" b="1" dirty="0">
                <a:latin typeface="+mj-lt"/>
              </a:rPr>
              <a:t> </a:t>
            </a:r>
            <a:r>
              <a:rPr lang="en-US" sz="2000" b="1" dirty="0" err="1">
                <a:latin typeface="+mj-lt"/>
              </a:rPr>
              <a:t>fiscales</a:t>
            </a:r>
            <a:r>
              <a:rPr lang="en-US" sz="2000" b="1" dirty="0">
                <a:latin typeface="+mj-lt"/>
              </a:rPr>
              <a:t> del impuesto sobre la renta</a:t>
            </a:r>
            <a:r>
              <a:rPr lang="en-US" sz="2000" dirty="0">
                <a:latin typeface="+mj-lt"/>
              </a:rPr>
              <a:t>: ingresos fiscales no percibidos debido a exenciones especiales, deducciones, reducciones de tipos, reembolsos, créditos o aplazamientos que reducen el importe del </a:t>
            </a:r>
            <a:r>
              <a:rPr lang="en-US" sz="2000" dirty="0" err="1">
                <a:latin typeface="+mj-lt"/>
              </a:rPr>
              <a:t>impuesto</a:t>
            </a:r>
            <a:r>
              <a:rPr lang="en-US" sz="2000" dirty="0">
                <a:latin typeface="+mj-lt"/>
              </a:rPr>
              <a:t>.</a:t>
            </a:r>
            <a:endParaRPr lang="en-US" sz="2000" b="1" dirty="0">
              <a:latin typeface="+mj-lt"/>
            </a:endParaRPr>
          </a:p>
          <a:p>
            <a:pPr lvl="1"/>
            <a:r>
              <a:rPr lang="en-US" sz="2000" b="1" dirty="0">
                <a:latin typeface="+mj-lt"/>
              </a:rPr>
              <a:t>Exenciones de impuestos especiales y otros impuestos especiales, u otros derechos</a:t>
            </a:r>
            <a:r>
              <a:rPr lang="en-US" sz="2000" dirty="0">
                <a:latin typeface="+mj-lt"/>
              </a:rPr>
              <a:t>: exención de impuestos especiales sobre los combustibles; impuestos especiales dirigidos a la industria energética (por ejemplo, basados en preocupaciones medioambientales o </a:t>
            </a:r>
            <a:r>
              <a:rPr lang="en-US" sz="2000" dirty="0" err="1">
                <a:latin typeface="+mj-lt"/>
              </a:rPr>
              <a:t>en</a:t>
            </a:r>
            <a:r>
              <a:rPr lang="en-US" sz="2000" dirty="0">
                <a:latin typeface="+mj-lt"/>
              </a:rPr>
              <a:t> “</a:t>
            </a:r>
            <a:r>
              <a:rPr lang="en-US" sz="2000" dirty="0" err="1">
                <a:latin typeface="+mj-lt"/>
              </a:rPr>
              <a:t>beneficios</a:t>
            </a:r>
            <a:r>
              <a:rPr lang="en-US" sz="2000" dirty="0">
                <a:latin typeface="+mj-lt"/>
              </a:rPr>
              <a:t> </a:t>
            </a:r>
            <a:r>
              <a:rPr lang="en-US" sz="2000" dirty="0" err="1">
                <a:latin typeface="+mj-lt"/>
              </a:rPr>
              <a:t>inesperados</a:t>
            </a:r>
            <a:r>
              <a:rPr lang="en-US" sz="2000" dirty="0">
                <a:latin typeface="+mj-lt"/>
              </a:rPr>
              <a:t>”); exención de derechos de importación de equipos para una industria específica.</a:t>
            </a:r>
          </a:p>
          <a:p>
            <a:pPr lvl="0">
              <a:spcBef>
                <a:spcPts val="600"/>
              </a:spcBef>
              <a:spcAft>
                <a:spcPts val="600"/>
              </a:spcAft>
            </a:pPr>
            <a:r>
              <a:rPr lang="en-US" sz="2000" b="1" dirty="0" err="1">
                <a:solidFill>
                  <a:schemeClr val="accent3">
                    <a:lumMod val="75000"/>
                  </a:schemeClr>
                </a:solidFill>
                <a:latin typeface="+mj-lt"/>
              </a:rPr>
              <a:t>Infravaloración</a:t>
            </a:r>
            <a:r>
              <a:rPr lang="en-US" sz="2000" b="1" dirty="0">
                <a:solidFill>
                  <a:schemeClr val="accent3">
                    <a:lumMod val="75000"/>
                  </a:schemeClr>
                </a:solidFill>
                <a:latin typeface="+mj-lt"/>
              </a:rPr>
              <a:t> de los recursos </a:t>
            </a:r>
            <a:r>
              <a:rPr lang="en-US" sz="2000" b="1" dirty="0" err="1">
                <a:solidFill>
                  <a:schemeClr val="accent3">
                    <a:lumMod val="75000"/>
                  </a:schemeClr>
                </a:solidFill>
                <a:latin typeface="+mj-lt"/>
              </a:rPr>
              <a:t>energéticos</a:t>
            </a:r>
            <a:r>
              <a:rPr lang="en-US" sz="2000" b="1" dirty="0">
                <a:solidFill>
                  <a:schemeClr val="accent3">
                    <a:lumMod val="75000"/>
                  </a:schemeClr>
                </a:solidFill>
                <a:latin typeface="+mj-lt"/>
              </a:rPr>
              <a:t> de la propiedad estatal</a:t>
            </a:r>
          </a:p>
          <a:p>
            <a:pPr lvl="1">
              <a:spcBef>
                <a:spcPts val="600"/>
              </a:spcBef>
              <a:spcAft>
                <a:spcPts val="600"/>
              </a:spcAft>
              <a:buClr>
                <a:srgbClr val="727272"/>
              </a:buClr>
            </a:pPr>
            <a:r>
              <a:rPr lang="en-US" sz="2000" b="1" dirty="0">
                <a:solidFill>
                  <a:srgbClr val="727272"/>
                </a:solidFill>
                <a:latin typeface="Arial"/>
              </a:rPr>
              <a:t>Beneficios relacionados con las diferencias en los procedimientos de arrendamiento de recursos energéticos</a:t>
            </a:r>
            <a:r>
              <a:rPr lang="en-US" sz="2000" dirty="0">
                <a:solidFill>
                  <a:srgbClr val="727272"/>
                </a:solidFill>
                <a:latin typeface="Arial"/>
              </a:rPr>
              <a:t>: por ejemplo, algunos países subastan el acceso a los sitios más grandes, pero designan una fuente única para los sitios más pequeños.</a:t>
            </a:r>
            <a:endParaRPr lang="en-US" sz="2000" b="1" dirty="0">
              <a:solidFill>
                <a:srgbClr val="727272"/>
              </a:solidFill>
              <a:latin typeface="Arial"/>
            </a:endParaRPr>
          </a:p>
          <a:p>
            <a:pPr lvl="1">
              <a:spcBef>
                <a:spcPts val="600"/>
              </a:spcBef>
              <a:spcAft>
                <a:spcPts val="600"/>
              </a:spcAft>
              <a:buClr>
                <a:srgbClr val="727272"/>
              </a:buClr>
            </a:pPr>
            <a:r>
              <a:rPr lang="en-US" sz="2000" b="1" dirty="0">
                <a:solidFill>
                  <a:srgbClr val="727272"/>
                </a:solidFill>
                <a:latin typeface="Arial"/>
              </a:rPr>
              <a:t>Reducción de </a:t>
            </a:r>
            <a:r>
              <a:rPr lang="en-US" sz="2000" dirty="0">
                <a:solidFill>
                  <a:srgbClr val="727272"/>
                </a:solidFill>
                <a:latin typeface="Arial"/>
              </a:rPr>
              <a:t>cánones</a:t>
            </a:r>
            <a:r>
              <a:rPr lang="en-US" sz="2000" b="1" dirty="0">
                <a:solidFill>
                  <a:srgbClr val="727272"/>
                </a:solidFill>
                <a:latin typeface="Arial"/>
              </a:rPr>
              <a:t> o de otros impuestos sobre la extracción</a:t>
            </a:r>
            <a:r>
              <a:rPr lang="en-US" sz="2000" dirty="0">
                <a:solidFill>
                  <a:srgbClr val="727272"/>
                </a:solidFill>
                <a:latin typeface="Arial"/>
              </a:rPr>
              <a:t>: reducción, retraso o eliminación de cánones</a:t>
            </a:r>
          </a:p>
          <a:p>
            <a:pPr lvl="0">
              <a:spcBef>
                <a:spcPts val="600"/>
              </a:spcBef>
              <a:spcAft>
                <a:spcPts val="600"/>
              </a:spcAft>
              <a:buClr>
                <a:srgbClr val="727272"/>
              </a:buClr>
            </a:pPr>
            <a:endParaRPr lang="en-US" sz="2000" b="1" dirty="0">
              <a:solidFill>
                <a:srgbClr val="9BBB59">
                  <a:lumMod val="75000"/>
                </a:srgbClr>
              </a:solidFill>
              <a:latin typeface="Arial"/>
            </a:endParaRPr>
          </a:p>
          <a:p>
            <a:pPr lvl="1"/>
            <a:endParaRPr lang="en-GB" sz="2000" dirty="0">
              <a:latin typeface="+mj-lt"/>
            </a:endParaRPr>
          </a:p>
          <a:p>
            <a:pPr lvl="0">
              <a:spcBef>
                <a:spcPts val="600"/>
              </a:spcBef>
              <a:spcAft>
                <a:spcPts val="600"/>
              </a:spcAft>
              <a:buClr>
                <a:srgbClr val="727272"/>
              </a:buClr>
            </a:pPr>
            <a:endParaRPr lang="en-US" sz="2000" dirty="0">
              <a:solidFill>
                <a:srgbClr val="727272"/>
              </a:solidFill>
              <a:latin typeface="+mj-lt"/>
            </a:endParaRPr>
          </a:p>
          <a:p>
            <a:pPr lvl="1">
              <a:spcBef>
                <a:spcPts val="600"/>
              </a:spcBef>
              <a:spcAft>
                <a:spcPts val="600"/>
              </a:spcAft>
            </a:pPr>
            <a:endParaRPr lang="en-US" sz="2000" dirty="0">
              <a:latin typeface="+mj-lt"/>
            </a:endParaRPr>
          </a:p>
          <a:p>
            <a:pPr>
              <a:spcBef>
                <a:spcPts val="600"/>
              </a:spcBef>
              <a:spcAft>
                <a:spcPts val="600"/>
              </a:spcAft>
            </a:pPr>
            <a:endParaRPr lang="en-US" sz="2000" dirty="0">
              <a:latin typeface="+mj-lt"/>
            </a:endParaRPr>
          </a:p>
        </p:txBody>
      </p:sp>
      <p:sp>
        <p:nvSpPr>
          <p:cNvPr id="3" name="Slide Number Placeholder 2"/>
          <p:cNvSpPr>
            <a:spLocks noGrp="1"/>
          </p:cNvSpPr>
          <p:nvPr>
            <p:ph type="sldNum" sz="quarter" idx="4"/>
          </p:nvPr>
        </p:nvSpPr>
        <p:spPr/>
        <p:txBody>
          <a:bodyPr/>
          <a:lstStyle/>
          <a:p>
            <a:fld id="{510A7322-CCF6-4064-A8B2-C85F8888A8BC}" type="slidenum">
              <a:rPr lang="en-GB" smtClean="0"/>
              <a:t>3</a:t>
            </a:fld>
            <a:endParaRPr lang="en-GB"/>
          </a:p>
        </p:txBody>
      </p:sp>
      <p:sp>
        <p:nvSpPr>
          <p:cNvPr id="4" name="Title 3"/>
          <p:cNvSpPr>
            <a:spLocks noGrp="1"/>
          </p:cNvSpPr>
          <p:nvPr>
            <p:ph type="title"/>
          </p:nvPr>
        </p:nvSpPr>
        <p:spPr/>
        <p:txBody>
          <a:bodyPr/>
          <a:lstStyle/>
          <a:p>
            <a:r>
              <a:rPr lang="fr-FR" b="1" dirty="0" err="1"/>
              <a:t>Definiciones</a:t>
            </a:r>
            <a:r>
              <a:rPr lang="fr-FR" b="1" dirty="0"/>
              <a:t> </a:t>
            </a:r>
            <a:endParaRPr lang="en-GB" b="1" dirty="0"/>
          </a:p>
        </p:txBody>
      </p:sp>
    </p:spTree>
    <p:extLst>
      <p:ext uri="{BB962C8B-B14F-4D97-AF65-F5344CB8AC3E}">
        <p14:creationId xmlns:p14="http://schemas.microsoft.com/office/powerpoint/2010/main" val="3302324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94945" y="1355825"/>
            <a:ext cx="10515600" cy="5178175"/>
          </a:xfrm>
        </p:spPr>
        <p:txBody>
          <a:bodyPr>
            <a:noAutofit/>
          </a:bodyPr>
          <a:lstStyle/>
          <a:p>
            <a:pPr lvl="0">
              <a:spcBef>
                <a:spcPts val="600"/>
              </a:spcBef>
              <a:spcAft>
                <a:spcPts val="600"/>
              </a:spcAft>
              <a:buClr>
                <a:srgbClr val="727272"/>
              </a:buClr>
            </a:pPr>
            <a:r>
              <a:rPr lang="en-US" sz="2000" b="1" dirty="0" err="1">
                <a:solidFill>
                  <a:schemeClr val="accent3">
                    <a:lumMod val="75000"/>
                  </a:schemeClr>
                </a:solidFill>
                <a:latin typeface="Arial"/>
              </a:rPr>
              <a:t>Infravaloración</a:t>
            </a:r>
            <a:r>
              <a:rPr lang="en-US" sz="2000" b="1" dirty="0">
                <a:solidFill>
                  <a:schemeClr val="accent3">
                    <a:lumMod val="75000"/>
                  </a:schemeClr>
                </a:solidFill>
                <a:latin typeface="+mj-lt"/>
              </a:rPr>
              <a:t> de los recursos naturales no energéticos, de propiedad gubernamental o de la tierra</a:t>
            </a:r>
          </a:p>
          <a:p>
            <a:pPr lvl="1">
              <a:spcBef>
                <a:spcPts val="600"/>
              </a:spcBef>
              <a:spcAft>
                <a:spcPts val="600"/>
              </a:spcAft>
              <a:buClr>
                <a:srgbClr val="727272"/>
              </a:buClr>
            </a:pPr>
            <a:r>
              <a:rPr lang="en-US" sz="2000" b="1" dirty="0">
                <a:solidFill>
                  <a:srgbClr val="727272"/>
                </a:solidFill>
                <a:latin typeface="+mj-lt"/>
              </a:rPr>
              <a:t>Acceso a los recursos naturales de propiedad del gobierno, como el </a:t>
            </a:r>
            <a:r>
              <a:rPr lang="en-US" sz="2000" dirty="0">
                <a:solidFill>
                  <a:srgbClr val="727272"/>
                </a:solidFill>
                <a:latin typeface="+mj-lt"/>
              </a:rPr>
              <a:t>agua o la tierra, de forma gratuita o por debajo del precio de mercado</a:t>
            </a:r>
          </a:p>
          <a:p>
            <a:pPr lvl="0">
              <a:spcBef>
                <a:spcPts val="600"/>
              </a:spcBef>
              <a:spcAft>
                <a:spcPts val="600"/>
              </a:spcAft>
              <a:buClr>
                <a:srgbClr val="727272"/>
              </a:buClr>
            </a:pPr>
            <a:r>
              <a:rPr lang="en-US" sz="2000" b="1" dirty="0">
                <a:solidFill>
                  <a:schemeClr val="accent3">
                    <a:lumMod val="75000"/>
                  </a:schemeClr>
                </a:solidFill>
                <a:latin typeface="Arial"/>
              </a:rPr>
              <a:t>Infravaloración de las infraestructuras públicas</a:t>
            </a:r>
          </a:p>
          <a:p>
            <a:pPr lvl="1">
              <a:spcBef>
                <a:spcPts val="600"/>
              </a:spcBef>
              <a:spcAft>
                <a:spcPts val="600"/>
              </a:spcAft>
              <a:buClr>
                <a:srgbClr val="727272"/>
              </a:buClr>
            </a:pPr>
            <a:r>
              <a:rPr lang="en-US" sz="2000" dirty="0">
                <a:solidFill>
                  <a:srgbClr val="727272"/>
                </a:solidFill>
                <a:latin typeface="+mj-lt"/>
              </a:rPr>
              <a:t>Uso de </a:t>
            </a:r>
            <a:r>
              <a:rPr lang="en-US" sz="2000" b="1" dirty="0" err="1">
                <a:solidFill>
                  <a:srgbClr val="727272"/>
                </a:solidFill>
                <a:latin typeface="+mj-lt"/>
              </a:rPr>
              <a:t>infraestructura</a:t>
            </a:r>
            <a:r>
              <a:rPr lang="en-US" sz="2000" b="1" dirty="0">
                <a:solidFill>
                  <a:srgbClr val="727272"/>
                </a:solidFill>
                <a:latin typeface="+mj-lt"/>
              </a:rPr>
              <a:t> </a:t>
            </a:r>
            <a:r>
              <a:rPr lang="en-US" sz="2000" dirty="0">
                <a:solidFill>
                  <a:srgbClr val="727272"/>
                </a:solidFill>
                <a:latin typeface="+mj-lt"/>
              </a:rPr>
              <a:t>proporcionada por el gobierno sin </a:t>
            </a:r>
            <a:r>
              <a:rPr lang="en-US" sz="2000" dirty="0" err="1">
                <a:solidFill>
                  <a:srgbClr val="727272"/>
                </a:solidFill>
                <a:latin typeface="+mj-lt"/>
              </a:rPr>
              <a:t>coste</a:t>
            </a:r>
            <a:r>
              <a:rPr lang="en-US" sz="2000" dirty="0">
                <a:solidFill>
                  <a:srgbClr val="727272"/>
                </a:solidFill>
                <a:latin typeface="+mj-lt"/>
              </a:rPr>
              <a:t> o con una tarifa inferior a la del mercado</a:t>
            </a:r>
          </a:p>
          <a:p>
            <a:pPr lvl="0">
              <a:spcBef>
                <a:spcPts val="600"/>
              </a:spcBef>
              <a:spcAft>
                <a:spcPts val="600"/>
              </a:spcAft>
              <a:buClr>
                <a:srgbClr val="727272"/>
              </a:buClr>
            </a:pPr>
            <a:r>
              <a:rPr lang="en-US" sz="2000" b="1" dirty="0" err="1">
                <a:solidFill>
                  <a:schemeClr val="accent3">
                    <a:lumMod val="75000"/>
                  </a:schemeClr>
                </a:solidFill>
                <a:latin typeface="Arial"/>
              </a:rPr>
              <a:t>Infravaloración</a:t>
            </a:r>
            <a:r>
              <a:rPr lang="en-US" sz="2000" b="1" dirty="0">
                <a:solidFill>
                  <a:schemeClr val="accent3">
                    <a:lumMod val="75000"/>
                  </a:schemeClr>
                </a:solidFill>
                <a:latin typeface="Arial"/>
              </a:rPr>
              <a:t> de otros bienes o servicios proporcionados por el gobierno</a:t>
            </a:r>
          </a:p>
          <a:p>
            <a:pPr lvl="1">
              <a:spcBef>
                <a:spcPts val="600"/>
              </a:spcBef>
              <a:spcAft>
                <a:spcPts val="600"/>
              </a:spcAft>
              <a:buClr>
                <a:srgbClr val="727272"/>
              </a:buClr>
            </a:pPr>
            <a:r>
              <a:rPr lang="en-US" sz="2000" b="1" dirty="0">
                <a:solidFill>
                  <a:srgbClr val="727272"/>
                </a:solidFill>
                <a:latin typeface="+mj-lt"/>
              </a:rPr>
              <a:t>Bienes o servicios </a:t>
            </a:r>
            <a:r>
              <a:rPr lang="en-US" sz="2000" dirty="0">
                <a:solidFill>
                  <a:srgbClr val="727272"/>
                </a:solidFill>
                <a:latin typeface="+mj-lt"/>
              </a:rPr>
              <a:t>proporcionados por el gobierno </a:t>
            </a:r>
            <a:r>
              <a:rPr lang="en-US" sz="2000" b="1" dirty="0">
                <a:solidFill>
                  <a:srgbClr val="727272"/>
                </a:solidFill>
                <a:latin typeface="+mj-lt"/>
              </a:rPr>
              <a:t>a precios inferiores a los del mercado</a:t>
            </a:r>
            <a:r>
              <a:rPr lang="en-US" sz="2000" dirty="0">
                <a:solidFill>
                  <a:srgbClr val="727272"/>
                </a:solidFill>
                <a:latin typeface="+mj-lt"/>
              </a:rPr>
              <a:t>.</a:t>
            </a:r>
          </a:p>
          <a:p>
            <a:pPr lvl="1">
              <a:spcBef>
                <a:spcPts val="600"/>
              </a:spcBef>
              <a:spcAft>
                <a:spcPts val="600"/>
              </a:spcAft>
              <a:buClr>
                <a:srgbClr val="727272"/>
              </a:buClr>
            </a:pPr>
            <a:r>
              <a:rPr lang="en-US" sz="2000" dirty="0">
                <a:solidFill>
                  <a:srgbClr val="727272"/>
                </a:solidFill>
                <a:latin typeface="+mj-lt"/>
              </a:rPr>
              <a:t>Préstamos públicos: </a:t>
            </a:r>
            <a:r>
              <a:rPr lang="en-US" sz="2000" b="1" dirty="0">
                <a:solidFill>
                  <a:srgbClr val="727272"/>
                </a:solidFill>
                <a:latin typeface="+mj-lt"/>
              </a:rPr>
              <a:t>préstamos por debajo del mercado a </a:t>
            </a:r>
            <a:r>
              <a:rPr lang="en-US" sz="2000" dirty="0">
                <a:solidFill>
                  <a:srgbClr val="727272"/>
                </a:solidFill>
                <a:latin typeface="+mj-lt"/>
              </a:rPr>
              <a:t>empresas </a:t>
            </a:r>
            <a:r>
              <a:rPr lang="en-US" sz="2000" b="1" dirty="0">
                <a:solidFill>
                  <a:srgbClr val="727272"/>
                </a:solidFill>
                <a:latin typeface="+mj-lt"/>
              </a:rPr>
              <a:t>relacionadas con la energía</a:t>
            </a:r>
            <a:r>
              <a:rPr lang="en-US" sz="2000" dirty="0">
                <a:solidFill>
                  <a:srgbClr val="727272"/>
                </a:solidFill>
                <a:latin typeface="+mj-lt"/>
              </a:rPr>
              <a:t>, incluidos los préstamos a exportadores de energía, y </a:t>
            </a:r>
            <a:r>
              <a:rPr lang="en-US" sz="2000" b="1" dirty="0">
                <a:solidFill>
                  <a:srgbClr val="727272"/>
                </a:solidFill>
                <a:latin typeface="+mj-lt"/>
              </a:rPr>
              <a:t>reestructuración y cancelación de la deuda</a:t>
            </a:r>
            <a:endParaRPr lang="en-GB" sz="2000" b="1" dirty="0">
              <a:solidFill>
                <a:srgbClr val="727272"/>
              </a:solidFill>
              <a:latin typeface="+mj-lt"/>
            </a:endParaRPr>
          </a:p>
          <a:p>
            <a:pPr lvl="0">
              <a:spcBef>
                <a:spcPts val="600"/>
              </a:spcBef>
              <a:spcAft>
                <a:spcPts val="600"/>
              </a:spcAft>
              <a:buClr>
                <a:srgbClr val="727272"/>
              </a:buClr>
            </a:pPr>
            <a:endParaRPr lang="en-US" sz="2000" b="1" dirty="0">
              <a:solidFill>
                <a:schemeClr val="accent3">
                  <a:lumMod val="75000"/>
                </a:schemeClr>
              </a:solidFill>
              <a:latin typeface="Arial"/>
            </a:endParaRPr>
          </a:p>
          <a:p>
            <a:pPr lvl="1">
              <a:spcBef>
                <a:spcPts val="600"/>
              </a:spcBef>
              <a:spcAft>
                <a:spcPts val="600"/>
              </a:spcAft>
              <a:buClr>
                <a:srgbClr val="727272"/>
              </a:buClr>
            </a:pPr>
            <a:endParaRPr lang="en-US" sz="2000" dirty="0">
              <a:solidFill>
                <a:srgbClr val="727272"/>
              </a:solidFill>
              <a:latin typeface="+mj-lt"/>
            </a:endParaRPr>
          </a:p>
          <a:p>
            <a:pPr lvl="0">
              <a:spcBef>
                <a:spcPts val="600"/>
              </a:spcBef>
              <a:spcAft>
                <a:spcPts val="600"/>
              </a:spcAft>
              <a:buClr>
                <a:srgbClr val="727272"/>
              </a:buClr>
            </a:pPr>
            <a:endParaRPr lang="en-US" sz="2000" dirty="0">
              <a:solidFill>
                <a:srgbClr val="727272"/>
              </a:solidFill>
              <a:latin typeface="+mj-lt"/>
            </a:endParaRPr>
          </a:p>
          <a:p>
            <a:pPr lvl="1">
              <a:spcBef>
                <a:spcPts val="600"/>
              </a:spcBef>
              <a:spcAft>
                <a:spcPts val="600"/>
              </a:spcAft>
            </a:pPr>
            <a:endParaRPr lang="en-US" sz="2000" dirty="0">
              <a:latin typeface="+mj-lt"/>
            </a:endParaRPr>
          </a:p>
          <a:p>
            <a:pPr>
              <a:spcBef>
                <a:spcPts val="600"/>
              </a:spcBef>
              <a:spcAft>
                <a:spcPts val="600"/>
              </a:spcAft>
            </a:pPr>
            <a:endParaRPr lang="en-US" sz="2000" dirty="0">
              <a:latin typeface="+mj-lt"/>
            </a:endParaRPr>
          </a:p>
        </p:txBody>
      </p:sp>
      <p:sp>
        <p:nvSpPr>
          <p:cNvPr id="3" name="Slide Number Placeholder 2"/>
          <p:cNvSpPr>
            <a:spLocks noGrp="1"/>
          </p:cNvSpPr>
          <p:nvPr>
            <p:ph type="sldNum" sz="quarter" idx="4"/>
          </p:nvPr>
        </p:nvSpPr>
        <p:spPr/>
        <p:txBody>
          <a:bodyPr/>
          <a:lstStyle/>
          <a:p>
            <a:fld id="{510A7322-CCF6-4064-A8B2-C85F8888A8BC}" type="slidenum">
              <a:rPr lang="en-GB" smtClean="0"/>
              <a:t>4</a:t>
            </a:fld>
            <a:endParaRPr lang="en-GB"/>
          </a:p>
        </p:txBody>
      </p:sp>
      <p:sp>
        <p:nvSpPr>
          <p:cNvPr id="4" name="Title 3"/>
          <p:cNvSpPr>
            <a:spLocks noGrp="1"/>
          </p:cNvSpPr>
          <p:nvPr>
            <p:ph type="title"/>
          </p:nvPr>
        </p:nvSpPr>
        <p:spPr/>
        <p:txBody>
          <a:bodyPr/>
          <a:lstStyle/>
          <a:p>
            <a:r>
              <a:rPr lang="fr-FR" b="1" dirty="0" err="1"/>
              <a:t>Definiciones</a:t>
            </a:r>
            <a:endParaRPr lang="en-GB" b="1" dirty="0"/>
          </a:p>
        </p:txBody>
      </p:sp>
    </p:spTree>
    <p:extLst>
      <p:ext uri="{BB962C8B-B14F-4D97-AF65-F5344CB8AC3E}">
        <p14:creationId xmlns:p14="http://schemas.microsoft.com/office/powerpoint/2010/main" val="3667436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2094" y="1406757"/>
            <a:ext cx="10958400" cy="5127243"/>
          </a:xfrm>
        </p:spPr>
        <p:txBody>
          <a:bodyPr>
            <a:noAutofit/>
          </a:bodyPr>
          <a:lstStyle/>
          <a:p>
            <a:pPr>
              <a:spcBef>
                <a:spcPts val="0"/>
              </a:spcBef>
              <a:spcAft>
                <a:spcPts val="600"/>
              </a:spcAft>
            </a:pPr>
            <a:r>
              <a:rPr lang="en-US" sz="2800" b="1" dirty="0">
                <a:solidFill>
                  <a:schemeClr val="accent3">
                    <a:lumMod val="75000"/>
                  </a:schemeClr>
                </a:solidFill>
                <a:latin typeface="+mj-lt"/>
              </a:rPr>
              <a:t>Ingresos no percibidos  </a:t>
            </a:r>
          </a:p>
          <a:p>
            <a:pPr lvl="1">
              <a:spcBef>
                <a:spcPts val="0"/>
              </a:spcBef>
              <a:spcAft>
                <a:spcPts val="600"/>
              </a:spcAft>
            </a:pPr>
            <a:r>
              <a:rPr lang="en-US" sz="2000" dirty="0">
                <a:latin typeface="+mj-lt"/>
              </a:rPr>
              <a:t>Estima la diferencia entre los ingresos fiscales recaudados con y sin el gasto fiscal, en igualdad de condiciones. No tiene en cuenta las respuestas </a:t>
            </a:r>
            <a:r>
              <a:rPr lang="en-US" sz="2000" dirty="0" err="1">
                <a:latin typeface="+mj-lt"/>
              </a:rPr>
              <a:t>de comportamiento </a:t>
            </a:r>
            <a:r>
              <a:rPr lang="en-US" sz="2000" dirty="0">
                <a:latin typeface="+mj-lt"/>
              </a:rPr>
              <a:t>relacionadas con la eliminación del gasto fiscal</a:t>
            </a:r>
          </a:p>
          <a:p>
            <a:pPr>
              <a:spcBef>
                <a:spcPts val="0"/>
              </a:spcBef>
              <a:spcAft>
                <a:spcPts val="600"/>
              </a:spcAft>
            </a:pPr>
            <a:r>
              <a:rPr lang="en-US" sz="2800" b="1" dirty="0">
                <a:solidFill>
                  <a:schemeClr val="accent3">
                    <a:lumMod val="75000"/>
                  </a:schemeClr>
                </a:solidFill>
                <a:latin typeface="+mj-lt"/>
              </a:rPr>
              <a:t>Ganancia de ingresos  </a:t>
            </a:r>
          </a:p>
          <a:p>
            <a:pPr lvl="1">
              <a:spcBef>
                <a:spcPts val="0"/>
              </a:spcBef>
              <a:spcAft>
                <a:spcPts val="600"/>
              </a:spcAft>
            </a:pPr>
            <a:r>
              <a:rPr lang="en-US" sz="2000" dirty="0">
                <a:latin typeface="+mj-lt"/>
              </a:rPr>
              <a:t>Estima el aumento esperado de los ingresos públicos si se elimina la concesión fiscal, teniendo en cuenta los efectos de sustitución. Se espera que la supresión de la ventaja fiscal reduzca el consumo del bien (ahora más caro), lo que daría lugar a un aumento de los ingresos fiscales menor que los ingresos no percibidos.</a:t>
            </a:r>
          </a:p>
          <a:p>
            <a:pPr>
              <a:spcBef>
                <a:spcPts val="0"/>
              </a:spcBef>
              <a:spcAft>
                <a:spcPts val="600"/>
              </a:spcAft>
            </a:pPr>
            <a:r>
              <a:rPr lang="en-US" sz="2800" b="1" dirty="0">
                <a:solidFill>
                  <a:schemeClr val="accent3">
                    <a:lumMod val="75000"/>
                  </a:schemeClr>
                </a:solidFill>
                <a:latin typeface="+mj-lt"/>
              </a:rPr>
              <a:t>Equivalente de gasto</a:t>
            </a:r>
          </a:p>
          <a:p>
            <a:pPr lvl="1">
              <a:spcBef>
                <a:spcPts val="0"/>
              </a:spcBef>
              <a:spcAft>
                <a:spcPts val="600"/>
              </a:spcAft>
            </a:pPr>
            <a:r>
              <a:rPr lang="en-US" sz="2000" dirty="0">
                <a:latin typeface="+mj-lt"/>
              </a:rPr>
              <a:t>Estima la cantidad de financiación que se necesitaría para lograr el mismo resultado utilizando una transferencia presupuestaria directa. Este método suele dar lugar a estimaciones mayores que los dos anteriores, ya que las transferencias directas del gobierno suelen estar gravadas, mientras que las transferencias realizadas a través de concesiones fiscales no suelen estarlo.</a:t>
            </a:r>
            <a:endParaRPr lang="en-GB" sz="2000" dirty="0">
              <a:latin typeface="+mj-lt"/>
            </a:endParaRPr>
          </a:p>
        </p:txBody>
      </p:sp>
      <p:sp>
        <p:nvSpPr>
          <p:cNvPr id="3" name="Slide Number Placeholder 2"/>
          <p:cNvSpPr>
            <a:spLocks noGrp="1"/>
          </p:cNvSpPr>
          <p:nvPr>
            <p:ph type="sldNum" sz="quarter" idx="4"/>
          </p:nvPr>
        </p:nvSpPr>
        <p:spPr/>
        <p:txBody>
          <a:bodyPr/>
          <a:lstStyle/>
          <a:p>
            <a:fld id="{510A7322-CCF6-4064-A8B2-C85F8888A8BC}" type="slidenum">
              <a:rPr lang="en-GB" smtClean="0"/>
              <a:t>5</a:t>
            </a:fld>
            <a:endParaRPr lang="en-GB"/>
          </a:p>
        </p:txBody>
      </p:sp>
      <p:sp>
        <p:nvSpPr>
          <p:cNvPr id="4" name="Title 3"/>
          <p:cNvSpPr>
            <a:spLocks noGrp="1"/>
          </p:cNvSpPr>
          <p:nvPr>
            <p:ph type="title"/>
          </p:nvPr>
        </p:nvSpPr>
        <p:spPr/>
        <p:txBody>
          <a:bodyPr/>
          <a:lstStyle/>
          <a:p>
            <a:r>
              <a:rPr lang="fr-FR" b="1" dirty="0" err="1"/>
              <a:t>Medición </a:t>
            </a:r>
            <a:endParaRPr lang="en-GB" b="1" dirty="0"/>
          </a:p>
        </p:txBody>
      </p:sp>
    </p:spTree>
    <p:extLst>
      <p:ext uri="{BB962C8B-B14F-4D97-AF65-F5344CB8AC3E}">
        <p14:creationId xmlns:p14="http://schemas.microsoft.com/office/powerpoint/2010/main" val="129572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4000" y="1448655"/>
            <a:ext cx="10630902" cy="4890499"/>
          </a:xfrm>
        </p:spPr>
        <p:txBody>
          <a:bodyPr>
            <a:noAutofit/>
          </a:bodyPr>
          <a:lstStyle/>
          <a:p>
            <a:r>
              <a:rPr lang="en-GB" sz="2800" b="1" dirty="0">
                <a:solidFill>
                  <a:schemeClr val="accent3">
                    <a:lumMod val="75000"/>
                  </a:schemeClr>
                </a:solidFill>
                <a:latin typeface="+mj-lt"/>
              </a:rPr>
              <a:t>Establecer el punto de referencia sobre las características estructurales del sistema fiscal</a:t>
            </a:r>
            <a:r>
              <a:rPr lang="en-GB" sz="2800" dirty="0">
                <a:solidFill>
                  <a:schemeClr val="accent3">
                    <a:lumMod val="75000"/>
                  </a:schemeClr>
                </a:solidFill>
                <a:latin typeface="+mj-lt"/>
              </a:rPr>
              <a:t>: </a:t>
            </a:r>
          </a:p>
          <a:p>
            <a:pPr lvl="1"/>
            <a:r>
              <a:rPr lang="en-GB" sz="2400" dirty="0">
                <a:latin typeface="+mj-lt"/>
              </a:rPr>
              <a:t>Este enfoque trata como desviaciones cualquier "característica especial", como los impuestos más altos destinados a aumentar los ingresos o a internalizar las externalidades. Este enfoque requiere identificar qué características deben ser tratadas como "especiales".</a:t>
            </a:r>
          </a:p>
          <a:p>
            <a:r>
              <a:rPr lang="en-GB" sz="2800" b="1" dirty="0">
                <a:solidFill>
                  <a:schemeClr val="accent3">
                    <a:lumMod val="75000"/>
                  </a:schemeClr>
                </a:solidFill>
                <a:latin typeface="+mj-lt"/>
              </a:rPr>
              <a:t>Un </a:t>
            </a:r>
            <a:r>
              <a:rPr lang="en-GB" sz="2800" b="1" dirty="0" err="1">
                <a:solidFill>
                  <a:schemeClr val="accent3">
                    <a:lumMod val="75000"/>
                  </a:schemeClr>
                </a:solidFill>
                <a:latin typeface="+mj-lt"/>
              </a:rPr>
              <a:t>enfoque</a:t>
            </a:r>
            <a:r>
              <a:rPr lang="en-GB" sz="2800" b="1" dirty="0">
                <a:solidFill>
                  <a:schemeClr val="accent3">
                    <a:lumMod val="75000"/>
                  </a:schemeClr>
                </a:solidFill>
                <a:latin typeface="+mj-lt"/>
              </a:rPr>
              <a:t> de ley de referencia </a:t>
            </a:r>
            <a:endParaRPr lang="en-GB" sz="2800" dirty="0">
              <a:solidFill>
                <a:schemeClr val="accent3">
                  <a:lumMod val="75000"/>
                </a:schemeClr>
              </a:solidFill>
              <a:latin typeface="+mj-lt"/>
            </a:endParaRPr>
          </a:p>
          <a:p>
            <a:pPr lvl="1"/>
            <a:r>
              <a:rPr lang="en-GB" sz="2400" dirty="0">
                <a:latin typeface="+mj-lt"/>
              </a:rPr>
              <a:t>considera como concesiones fiscales sólo las que están explícitamente recogidas en la ley. En este caso, un tipo impositivo más bajo para un producto que para otro dentro de una categoría más amplia no se consideraría necesariamente una exención fiscal. </a:t>
            </a:r>
          </a:p>
        </p:txBody>
      </p:sp>
      <p:sp>
        <p:nvSpPr>
          <p:cNvPr id="3" name="Slide Number Placeholder 2"/>
          <p:cNvSpPr>
            <a:spLocks noGrp="1"/>
          </p:cNvSpPr>
          <p:nvPr>
            <p:ph type="sldNum" sz="quarter" idx="4"/>
          </p:nvPr>
        </p:nvSpPr>
        <p:spPr/>
        <p:txBody>
          <a:bodyPr/>
          <a:lstStyle/>
          <a:p>
            <a:fld id="{510A7322-CCF6-4064-A8B2-C85F8888A8BC}" type="slidenum">
              <a:rPr lang="en-GB" smtClean="0"/>
              <a:t>6</a:t>
            </a:fld>
            <a:endParaRPr lang="en-GB"/>
          </a:p>
        </p:txBody>
      </p:sp>
      <p:sp>
        <p:nvSpPr>
          <p:cNvPr id="4" name="Title 3"/>
          <p:cNvSpPr>
            <a:spLocks noGrp="1"/>
          </p:cNvSpPr>
          <p:nvPr>
            <p:ph type="title"/>
          </p:nvPr>
        </p:nvSpPr>
        <p:spPr/>
        <p:txBody>
          <a:bodyPr/>
          <a:lstStyle/>
          <a:p>
            <a:r>
              <a:rPr lang="fr-FR" b="1" dirty="0" err="1"/>
              <a:t>Tasas</a:t>
            </a:r>
            <a:r>
              <a:rPr lang="fr-FR" b="1" dirty="0"/>
              <a:t> de referencia </a:t>
            </a:r>
            <a:endParaRPr lang="en-GB" b="1" dirty="0"/>
          </a:p>
        </p:txBody>
      </p:sp>
    </p:spTree>
    <p:extLst>
      <p:ext uri="{BB962C8B-B14F-4D97-AF65-F5344CB8AC3E}">
        <p14:creationId xmlns:p14="http://schemas.microsoft.com/office/powerpoint/2010/main" val="1577962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sz="2400" dirty="0">
              <a:latin typeface="+mj-lt"/>
            </a:endParaRPr>
          </a:p>
          <a:p>
            <a:r>
              <a:rPr lang="en-GB" sz="2800" dirty="0">
                <a:latin typeface="+mj-lt"/>
              </a:rPr>
              <a:t>Exenciones</a:t>
            </a:r>
          </a:p>
          <a:p>
            <a:r>
              <a:rPr lang="en-GB" sz="2800" dirty="0">
                <a:latin typeface="+mj-lt"/>
              </a:rPr>
              <a:t>Prestaciones</a:t>
            </a:r>
          </a:p>
          <a:p>
            <a:r>
              <a:rPr lang="en-GB" sz="2800" dirty="0">
                <a:latin typeface="+mj-lt"/>
              </a:rPr>
              <a:t>Créditos</a:t>
            </a:r>
          </a:p>
          <a:p>
            <a:r>
              <a:rPr lang="en-GB" sz="2800" dirty="0">
                <a:latin typeface="+mj-lt"/>
              </a:rPr>
              <a:t>Reducción de tarifas</a:t>
            </a:r>
          </a:p>
          <a:p>
            <a:r>
              <a:rPr lang="en-GB" sz="2800" dirty="0" err="1">
                <a:latin typeface="+mj-lt"/>
              </a:rPr>
              <a:t>Diferimiento</a:t>
            </a:r>
            <a:r>
              <a:rPr lang="en-GB" sz="2800" dirty="0">
                <a:latin typeface="+mj-lt"/>
              </a:rPr>
              <a:t> de impuestos</a:t>
            </a:r>
          </a:p>
          <a:p>
            <a:endParaRPr lang="en-GB" dirty="0"/>
          </a:p>
          <a:p>
            <a:endParaRPr lang="en-GB" dirty="0"/>
          </a:p>
        </p:txBody>
      </p:sp>
      <p:sp>
        <p:nvSpPr>
          <p:cNvPr id="3" name="Slide Number Placeholder 2"/>
          <p:cNvSpPr>
            <a:spLocks noGrp="1"/>
          </p:cNvSpPr>
          <p:nvPr>
            <p:ph type="sldNum" sz="quarter" idx="4"/>
          </p:nvPr>
        </p:nvSpPr>
        <p:spPr/>
        <p:txBody>
          <a:bodyPr/>
          <a:lstStyle/>
          <a:p>
            <a:fld id="{510A7322-CCF6-4064-A8B2-C85F8888A8BC}" type="slidenum">
              <a:rPr lang="en-GB" smtClean="0"/>
              <a:t>7</a:t>
            </a:fld>
            <a:endParaRPr lang="en-GB"/>
          </a:p>
        </p:txBody>
      </p:sp>
      <p:sp>
        <p:nvSpPr>
          <p:cNvPr id="4" name="Title 3"/>
          <p:cNvSpPr>
            <a:spLocks noGrp="1"/>
          </p:cNvSpPr>
          <p:nvPr>
            <p:ph type="title"/>
          </p:nvPr>
        </p:nvSpPr>
        <p:spPr/>
        <p:txBody>
          <a:bodyPr/>
          <a:lstStyle/>
          <a:p>
            <a:r>
              <a:rPr lang="en-GB" sz="3600" b="1" dirty="0"/>
              <a:t>Alcance de los gastos fiscales </a:t>
            </a:r>
            <a:endParaRPr lang="en-GB" sz="3600" dirty="0"/>
          </a:p>
        </p:txBody>
      </p:sp>
    </p:spTree>
    <p:extLst>
      <p:ext uri="{BB962C8B-B14F-4D97-AF65-F5344CB8AC3E}">
        <p14:creationId xmlns:p14="http://schemas.microsoft.com/office/powerpoint/2010/main" val="30058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3600" b="1" dirty="0">
                <a:solidFill>
                  <a:schemeClr val="accent3">
                    <a:lumMod val="75000"/>
                  </a:schemeClr>
                </a:solidFill>
                <a:latin typeface="+mj-lt"/>
              </a:rPr>
              <a:t>Exenciones </a:t>
            </a:r>
            <a:r>
              <a:rPr lang="en-GB" sz="3600" dirty="0">
                <a:latin typeface="+mj-lt"/>
              </a:rPr>
              <a:t>- exclusiones de la base imponible</a:t>
            </a:r>
          </a:p>
          <a:p>
            <a:pPr lvl="1"/>
            <a:r>
              <a:rPr lang="en-GB" sz="2800" dirty="0">
                <a:latin typeface="+mj-lt"/>
              </a:rPr>
              <a:t>Ejemplo: En el año fiscal 2020, la empresa petrolera X registró una renta imponible de 100 millones de dólares. A través de un programa, el gobierno concede una exención para que sólo el 75% de la renta imponible se utilice en el cálculo del Impuesto de Sociedades (CIT). </a:t>
            </a:r>
          </a:p>
          <a:p>
            <a:pPr lvl="2"/>
            <a:r>
              <a:rPr lang="en-GB" sz="2800" i="1" dirty="0">
                <a:latin typeface="+mj-lt"/>
              </a:rPr>
              <a:t>100 millones de dólares x 75% = 75 millones de dólares (nueva base imponible menor)</a:t>
            </a:r>
          </a:p>
          <a:p>
            <a:pPr lvl="2"/>
            <a:r>
              <a:rPr lang="en-GB" sz="2800" i="1" dirty="0">
                <a:latin typeface="+mj-lt"/>
              </a:rPr>
              <a:t>Ingresos no percibidos: </a:t>
            </a:r>
            <a:r>
              <a:rPr lang="en-GB" sz="2800" i="1">
                <a:latin typeface="+mj-lt"/>
              </a:rPr>
              <a:t>25 millones de </a:t>
            </a:r>
            <a:r>
              <a:rPr lang="en-GB" sz="2800" i="1" dirty="0">
                <a:latin typeface="+mj-lt"/>
              </a:rPr>
              <a:t>dólares </a:t>
            </a:r>
            <a:r>
              <a:rPr lang="en-GB" sz="2800" i="1">
                <a:latin typeface="+mj-lt"/>
              </a:rPr>
              <a:t>x tasa </a:t>
            </a:r>
            <a:r>
              <a:rPr lang="en-GB" sz="2800" i="1" dirty="0">
                <a:latin typeface="+mj-lt"/>
              </a:rPr>
              <a:t>CIT</a:t>
            </a:r>
          </a:p>
        </p:txBody>
      </p:sp>
      <p:sp>
        <p:nvSpPr>
          <p:cNvPr id="3" name="Slide Number Placeholder 2"/>
          <p:cNvSpPr>
            <a:spLocks noGrp="1"/>
          </p:cNvSpPr>
          <p:nvPr>
            <p:ph type="sldNum" sz="quarter" idx="4"/>
          </p:nvPr>
        </p:nvSpPr>
        <p:spPr/>
        <p:txBody>
          <a:bodyPr/>
          <a:lstStyle/>
          <a:p>
            <a:fld id="{510A7322-CCF6-4064-A8B2-C85F8888A8BC}" type="slidenum">
              <a:rPr lang="en-GB" smtClean="0"/>
              <a:t>8</a:t>
            </a:fld>
            <a:endParaRPr lang="en-GB"/>
          </a:p>
        </p:txBody>
      </p:sp>
      <p:sp>
        <p:nvSpPr>
          <p:cNvPr id="4" name="Title 3"/>
          <p:cNvSpPr>
            <a:spLocks noGrp="1"/>
          </p:cNvSpPr>
          <p:nvPr>
            <p:ph type="title"/>
          </p:nvPr>
        </p:nvSpPr>
        <p:spPr/>
        <p:txBody>
          <a:bodyPr/>
          <a:lstStyle/>
          <a:p>
            <a:r>
              <a:rPr lang="en-GB" sz="3200" b="1" dirty="0"/>
              <a:t>Alcance de los gastos fiscales </a:t>
            </a:r>
          </a:p>
        </p:txBody>
      </p:sp>
    </p:spTree>
    <p:extLst>
      <p:ext uri="{BB962C8B-B14F-4D97-AF65-F5344CB8AC3E}">
        <p14:creationId xmlns:p14="http://schemas.microsoft.com/office/powerpoint/2010/main" val="2352749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3600" b="1" dirty="0">
                <a:solidFill>
                  <a:schemeClr val="accent3">
                    <a:lumMod val="75000"/>
                  </a:schemeClr>
                </a:solidFill>
                <a:latin typeface="+mj-lt"/>
              </a:rPr>
              <a:t>Desgravaciones</a:t>
            </a:r>
            <a:r>
              <a:rPr lang="en-GB" sz="3600" dirty="0">
                <a:latin typeface="+mj-lt"/>
              </a:rPr>
              <a:t>: importes deducidos de la base imponible antes de aplicar los tipos impositivos</a:t>
            </a:r>
            <a:r>
              <a:rPr lang="en-GB" sz="3600" dirty="0">
                <a:solidFill>
                  <a:schemeClr val="accent3">
                    <a:lumMod val="75000"/>
                  </a:schemeClr>
                </a:solidFill>
                <a:latin typeface="+mj-lt"/>
              </a:rPr>
              <a:t>.</a:t>
            </a:r>
          </a:p>
          <a:p>
            <a:pPr lvl="1"/>
            <a:r>
              <a:rPr lang="en-GB" sz="2800" dirty="0">
                <a:latin typeface="+mj-lt"/>
              </a:rPr>
              <a:t>Ejemplo: </a:t>
            </a:r>
          </a:p>
          <a:p>
            <a:pPr lvl="2"/>
            <a:r>
              <a:rPr lang="en-GB" sz="2267" dirty="0">
                <a:latin typeface="+mj-lt"/>
              </a:rPr>
              <a:t>A través de un programa, el Gobierno concede una deducción de 30 millones de dólares de los ingresos imponibles de las empresas de combustibles fósiles. </a:t>
            </a:r>
          </a:p>
          <a:p>
            <a:pPr lvl="2"/>
            <a:r>
              <a:rPr lang="en-GB" sz="2533" i="1" dirty="0">
                <a:latin typeface="+mj-lt"/>
              </a:rPr>
              <a:t>De nuestro ejemplo anterior:</a:t>
            </a:r>
          </a:p>
          <a:p>
            <a:pPr lvl="3"/>
            <a:r>
              <a:rPr lang="en-GB" sz="2000" i="1" dirty="0">
                <a:latin typeface="+mj-lt"/>
              </a:rPr>
              <a:t>100 millones de dólares - 30 millones de dólares (asignación deducible) = 70 millones de dólares (nueva base imponible menor)</a:t>
            </a:r>
          </a:p>
          <a:p>
            <a:pPr lvl="3"/>
            <a:r>
              <a:rPr lang="en-GB" sz="2000" i="1" dirty="0">
                <a:latin typeface="+mj-lt"/>
              </a:rPr>
              <a:t>Ingresos no percibidos: </a:t>
            </a:r>
            <a:r>
              <a:rPr lang="en-GB" sz="2000" i="1">
                <a:latin typeface="+mj-lt"/>
              </a:rPr>
              <a:t>30 millones de </a:t>
            </a:r>
            <a:r>
              <a:rPr lang="en-GB" sz="2000" i="1" dirty="0">
                <a:latin typeface="+mj-lt"/>
              </a:rPr>
              <a:t>dólares </a:t>
            </a:r>
            <a:r>
              <a:rPr lang="en-GB" sz="2000" i="1">
                <a:latin typeface="+mj-lt"/>
              </a:rPr>
              <a:t>x tasa </a:t>
            </a:r>
            <a:r>
              <a:rPr lang="en-GB" sz="2000" i="1" dirty="0">
                <a:latin typeface="+mj-lt"/>
              </a:rPr>
              <a:t>CIT</a:t>
            </a:r>
          </a:p>
        </p:txBody>
      </p:sp>
      <p:sp>
        <p:nvSpPr>
          <p:cNvPr id="3" name="Slide Number Placeholder 2"/>
          <p:cNvSpPr>
            <a:spLocks noGrp="1"/>
          </p:cNvSpPr>
          <p:nvPr>
            <p:ph type="sldNum" sz="quarter" idx="4"/>
          </p:nvPr>
        </p:nvSpPr>
        <p:spPr/>
        <p:txBody>
          <a:bodyPr/>
          <a:lstStyle/>
          <a:p>
            <a:fld id="{510A7322-CCF6-4064-A8B2-C85F8888A8BC}" type="slidenum">
              <a:rPr lang="en-GB" smtClean="0"/>
              <a:t>9</a:t>
            </a:fld>
            <a:endParaRPr lang="en-GB"/>
          </a:p>
        </p:txBody>
      </p:sp>
      <p:sp>
        <p:nvSpPr>
          <p:cNvPr id="4" name="Title 3"/>
          <p:cNvSpPr>
            <a:spLocks noGrp="1"/>
          </p:cNvSpPr>
          <p:nvPr>
            <p:ph type="title"/>
          </p:nvPr>
        </p:nvSpPr>
        <p:spPr/>
        <p:txBody>
          <a:bodyPr/>
          <a:lstStyle/>
          <a:p>
            <a:r>
              <a:rPr lang="en-GB" sz="3200" b="1" dirty="0"/>
              <a:t>Alcance de los gastos fiscales (2) </a:t>
            </a:r>
          </a:p>
        </p:txBody>
      </p:sp>
    </p:spTree>
    <p:extLst>
      <p:ext uri="{BB962C8B-B14F-4D97-AF65-F5344CB8AC3E}">
        <p14:creationId xmlns:p14="http://schemas.microsoft.com/office/powerpoint/2010/main" val="29946807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4_OECD_English_white">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CtFieldPriority xmlns="http://www.oecd.org/eshare/projectsentre/CtFieldPriority/" xmlns:i="http://www.w3.org/2001/XMLSchema-instance">
  <PriorityFields xmlns:a="http://schemas.microsoft.com/2003/10/Serialization/Arrays">
    <a:string>Title</a:string>
    <a:string>OECDCountry</a:string>
    <a:string>OECDTopic</a:string>
    <a:string>OECDKeywords</a:string>
  </PriorityFields>
</CtFieldPriority>
</file>

<file path=customXml/item2.xml><?xml version="1.0" encoding="utf-8"?>
<?mso-contentType ?>
<FormTemplates xmlns="http://schemas.microsoft.com/sharepoint/v3/contenttype/forms">
  <Display>OECDListFormCollapsible</Display>
  <Edit>OECDListFormCollapsible</Edit>
  <New>OECDListFormCollapsible</New>
</FormTemplates>
</file>

<file path=customXml/item3.xml><?xml version="1.0" encoding="utf-8"?>
<?mso-contentType ?>
<SharedContentType xmlns="Microsoft.SharePoint.Taxonomy.ContentTypeSync" SourceId="27ec883c-a62c-444f-a935-fcddb579e39d" ContentTypeId="0x0101008B4DD370EC31429186F3AD49F0D3098F004A77CEA22D3A40738DB9741B0FD4187A" PreviousValue="false"/>
</file>

<file path=customXml/item4.xml><?xml version="1.0" encoding="utf-8"?>
<p:properties xmlns:p="http://schemas.microsoft.com/office/2006/metadata/properties" xmlns:xsi="http://www.w3.org/2001/XMLSchema-instance" xmlns:pc="http://schemas.microsoft.com/office/infopath/2007/PartnerControls">
  <documentManagement>
    <eShareCountryTaxHTField0 xmlns="c9f238dd-bb73-4aef-a7a5-d644ad823e52">
      <Terms xmlns="http://schemas.microsoft.com/office/infopath/2007/PartnerControls"/>
    </eShareCountryTaxHTField0>
    <eShareTopicTaxHTField0 xmlns="c9f238dd-bb73-4aef-a7a5-d644ad823e52">
      <Terms xmlns="http://schemas.microsoft.com/office/infopath/2007/PartnerControls">
        <TermInfo xmlns="http://schemas.microsoft.com/office/infopath/2007/PartnerControls">
          <TermName xmlns="http://schemas.microsoft.com/office/infopath/2007/PartnerControls">Fossil fuels</TermName>
          <TermId xmlns="http://schemas.microsoft.com/office/infopath/2007/PartnerControls">ba631d55-129b-4f33-87e7-b5475d7dcaac</TermId>
        </TermInfo>
        <TermInfo xmlns="http://schemas.microsoft.com/office/infopath/2007/PartnerControls">
          <TermName xmlns="http://schemas.microsoft.com/office/infopath/2007/PartnerControls">Subsidies</TermName>
          <TermId xmlns="http://schemas.microsoft.com/office/infopath/2007/PartnerControls">4e515209-515f-4c5c-a1bf-ca80e2318419</TermId>
        </TermInfo>
        <TermInfo xmlns="http://schemas.microsoft.com/office/infopath/2007/PartnerControls">
          <TermName xmlns="http://schemas.microsoft.com/office/infopath/2007/PartnerControls">Energy</TermName>
          <TermId xmlns="http://schemas.microsoft.com/office/infopath/2007/PartnerControls">c2103f13-a1a1-41d1-92ab-29e0cf8a386c</TermId>
        </TermInfo>
        <TermInfo xmlns="http://schemas.microsoft.com/office/infopath/2007/PartnerControls">
          <TermName xmlns="http://schemas.microsoft.com/office/infopath/2007/PartnerControls">Fossil fuels subsidies</TermName>
          <TermId xmlns="http://schemas.microsoft.com/office/infopath/2007/PartnerControls">c7a3e49b-4d71-472b-ae6c-08c7838f02f4</TermId>
        </TermInfo>
      </Terms>
    </eShareTopicTaxHTField0>
    <eSharePWBTaxHTField0 xmlns="c9f238dd-bb73-4aef-a7a5-d644ad823e52">
      <Terms xmlns="http://schemas.microsoft.com/office/infopath/2007/PartnerControls">
        <TermInfo xmlns="http://schemas.microsoft.com/office/infopath/2007/PartnerControls">
          <TermName xmlns="http://schemas.microsoft.com/office/infopath/2007/PartnerControls">3.1.3.1.2 OECD-wide project on Reforming Support for Fossil Fuels (one database, one publication and one analytical report)</TermName>
          <TermId xmlns="http://schemas.microsoft.com/office/infopath/2007/PartnerControls">b0148347-13dc-40cb-9cda-d311e1ea5ece</TermId>
        </TermInfo>
      </Terms>
    </eSharePWBTaxHTField0>
    <TaxCatchAll xmlns="ca82dde9-3436-4d3d-bddd-d31447390034">
      <Value>1855</Value>
      <Value>710</Value>
      <Value>401</Value>
      <Value>517</Value>
      <Value>122</Value>
      <Value>104</Value>
      <Value>1854</Value>
      <Value>85</Value>
    </TaxCatchAll>
    <eShareKeywordsTaxHTField0 xmlns="c9f238dd-bb73-4aef-a7a5-d644ad823e52">
      <Terms xmlns="http://schemas.microsoft.com/office/infopath/2007/PartnerControls">
        <TermInfo xmlns="http://schemas.microsoft.com/office/infopath/2007/PartnerControls">
          <TermName xmlns="http://schemas.microsoft.com/office/infopath/2007/PartnerControls">TAD FFS</TermName>
          <TermId xmlns="http://schemas.microsoft.com/office/infopath/2007/PartnerControls">1c40fdfa-7cb1-4dc4-ac47-1d8fc4639319</TermId>
        </TermInfo>
      </Terms>
    </eShareKeywordsTaxHTField0>
    <eShareCommitteeTaxHTField0 xmlns="c9f238dd-bb73-4aef-a7a5-d644ad823e52">
      <Terms xmlns="http://schemas.microsoft.com/office/infopath/2007/PartnerControls">
        <TermInfo xmlns="http://schemas.microsoft.com/office/infopath/2007/PartnerControls">
          <TermName xmlns="http://schemas.microsoft.com/office/infopath/2007/PartnerControls">Joint Working Party on Trade and Environment</TermName>
          <TermId xmlns="http://schemas.microsoft.com/office/infopath/2007/PartnerControls">af964a84-2a6d-4b96-bd22-9eb4ef1a2b32</TermId>
        </TermInfo>
      </Terms>
    </eShareCommitteeTaxHTField0>
    <OECDKimBussinessContext xmlns="54c4cd27-f286-408f-9ce0-33c1e0f3ab39" xsi:nil="true"/>
    <OECDlanguage xmlns="ca82dde9-3436-4d3d-bddd-d31447390034" xsi:nil="true"/>
    <DocumentSetDescription xmlns="http://schemas.microsoft.com/sharepoint/v3" xsi:nil="true"/>
    <OECDMeetingDate xmlns="54c4cd27-f286-408f-9ce0-33c1e0f3ab39" xsi:nil="true"/>
    <OECDKimProvenance xmlns="54c4cd27-f286-408f-9ce0-33c1e0f3ab39" xsi:nil="true"/>
    <OECDKimStatus xmlns="54c4cd27-f286-408f-9ce0-33c1e0f3ab39" xsi:nil="true"/>
    <OECDProjectMembers xmlns="7348197b-4e95-41c6-b270-341eaa4cbbb2">
      <UserInfo>
        <DisplayName>GIROUARD Nathalie, ENV/EPI</DisplayName>
        <AccountId>113</AccountId>
        <AccountType/>
      </UserInfo>
      <UserInfo>
        <DisplayName>MATEO Mark, ENV/EPI</DisplayName>
        <AccountId>971</AccountId>
        <AccountType/>
      </UserInfo>
      <UserInfo>
        <DisplayName>CLINE-THOMAS Natasha, ENV/EPI</DisplayName>
        <AccountId>875</AccountId>
        <AccountType/>
      </UserInfo>
      <UserInfo>
        <DisplayName>LINSTER Myriam, ENV/EPI</DisplayName>
        <AccountId>163</AccountId>
        <AccountType/>
      </UserInfo>
      <UserInfo>
        <DisplayName>HASCIC Ivan, ENV/EPI</DisplayName>
        <AccountId>92</AccountId>
        <AccountType/>
      </UserInfo>
      <UserInfo>
        <DisplayName>GARRETT Justine, ENV/EPI</DisplayName>
        <AccountId>657</AccountId>
        <AccountType/>
      </UserInfo>
      <UserInfo>
        <DisplayName>ELGOUACEM Assia, ECO/SSD</DisplayName>
        <AccountId>1859</AccountId>
        <AccountType/>
      </UserInfo>
      <UserInfo>
        <DisplayName>CANO PRENTICE Amy, ENV/EPI</DisplayName>
        <AccountId>3931</AccountId>
        <AccountType/>
      </UserInfo>
      <UserInfo>
        <DisplayName>SMYTH Fiona, ENV/EPI</DisplayName>
        <AccountId>4135</AccountId>
        <AccountType/>
      </UserInfo>
    </OECDProjectMembers>
    <OECDProjectManager xmlns="7348197b-4e95-41c6-b270-341eaa4cbbb2">
      <UserInfo>
        <DisplayName/>
        <AccountId>657</AccountId>
        <AccountType/>
      </UserInfo>
    </OECDProjectManager>
    <OECDProjectLookup xmlns="7348197b-4e95-41c6-b270-341eaa4cbbb2">189</OECDProjectLookup>
    <OECDTagsCache xmlns="7348197b-4e95-41c6-b270-341eaa4cbbb2" xsi:nil="true"/>
    <OECDExpirationDate xmlns="e36e4070-fdd8-494c-ae17-1a8cf14e7707" xsi:nil="true"/>
    <OECDPinnedBy xmlns="7348197b-4e95-41c6-b270-341eaa4cbbb2">
      <UserInfo>
        <DisplayName/>
        <AccountId xsi:nil="true"/>
        <AccountType/>
      </UserInfo>
    </OECDPinnedBy>
    <OECDMainProject xmlns="7348197b-4e95-41c6-b270-341eaa4cbbb2" xsi:nil="true"/>
    <g1cb84c392954f02b97ef964d7fd5f94 xmlns="e36e4070-fdd8-494c-ae17-1a8cf14e7707">
      <Terms xmlns="http://schemas.microsoft.com/office/infopath/2007/PartnerControls"/>
    </g1cb84c392954f02b97ef964d7fd5f94>
    <a5c695ec21c747a0bdb8a6375755520a xmlns="7348197b-4e95-41c6-b270-341eaa4cbbb2">
      <Terms xmlns="http://schemas.microsoft.com/office/infopath/2007/PartnerControls">
        <TermInfo xmlns="http://schemas.microsoft.com/office/infopath/2007/PartnerControls">
          <TermName xmlns="http://schemas.microsoft.com/office/infopath/2007/PartnerControls">ENV/EPI</TermName>
          <TermId xmlns="http://schemas.microsoft.com/office/infopath/2007/PartnerControls">dbd4aa27-0097-4fcf-8989-b3468e7209f3</TermId>
        </TermInfo>
      </Terms>
    </a5c695ec21c747a0bdb8a6375755520a>
    <n8655da54a064da182923cf6cbb46907 xmlns="7348197b-4e95-41c6-b270-341eaa4cbbb2" xsi:nil="true"/>
  </documentManagement>
</p:properties>
</file>

<file path=customXml/item5.xml><?xml version="1.0" encoding="utf-8"?>
<?mso-contentType ?>
<spe:Receivers xmlns:spe="http://schemas.microsoft.com/sharepoint/events"/>
</file>

<file path=customXml/item6.xml><?xml version="1.0" encoding="utf-8"?>
<ct:contentTypeSchema xmlns:ct="http://schemas.microsoft.com/office/2006/metadata/contentType" xmlns:ma="http://schemas.microsoft.com/office/2006/metadata/properties/metaAttributes" ct:_="" ma:_="" ma:contentTypeName="Presentation" ma:contentTypeID="0x0101008B4DD370EC31429186F3AD49F0D3098F004A77CEA22D3A40738DB9741B0FD4187A0081A297DA330C4955888849EBD611C226002A7CF5A6FFAA8645B723E8F544D47DC1" ma:contentTypeVersion="183" ma:contentTypeDescription="" ma:contentTypeScope="" ma:versionID="92c5dd69f7239388752625926e16a840">
  <xsd:schema xmlns:xsd="http://www.w3.org/2001/XMLSchema" xmlns:xs="http://www.w3.org/2001/XMLSchema" xmlns:p="http://schemas.microsoft.com/office/2006/metadata/properties" xmlns:ns1="http://schemas.microsoft.com/sharepoint/v3" xmlns:ns2="54c4cd27-f286-408f-9ce0-33c1e0f3ab39" xmlns:ns3="e36e4070-fdd8-494c-ae17-1a8cf14e7707" xmlns:ns4="ca82dde9-3436-4d3d-bddd-d31447390034" xmlns:ns5="7348197b-4e95-41c6-b270-341eaa4cbbb2" xmlns:ns6="c9f238dd-bb73-4aef-a7a5-d644ad823e52" targetNamespace="http://schemas.microsoft.com/office/2006/metadata/properties" ma:root="true" ma:fieldsID="2ecd4b6716461be6421ca03980ea79f1" ns1:_="" ns2:_="" ns3:_="" ns4:_="" ns5:_="" ns6:_="">
    <xsd:import namespace="http://schemas.microsoft.com/sharepoint/v3"/>
    <xsd:import namespace="54c4cd27-f286-408f-9ce0-33c1e0f3ab39"/>
    <xsd:import namespace="e36e4070-fdd8-494c-ae17-1a8cf14e7707"/>
    <xsd:import namespace="ca82dde9-3436-4d3d-bddd-d31447390034"/>
    <xsd:import namespace="7348197b-4e95-41c6-b270-341eaa4cbbb2"/>
    <xsd:import namespace="c9f238dd-bb73-4aef-a7a5-d644ad823e52"/>
    <xsd:element name="properties">
      <xsd:complexType>
        <xsd:sequence>
          <xsd:element name="documentManagement">
            <xsd:complexType>
              <xsd:all>
                <xsd:element ref="ns2:OECDMeetingDate" minOccurs="0"/>
                <xsd:element ref="ns4:OECDlanguage" minOccurs="0"/>
                <xsd:element ref="ns3:OECDExpirationDate" minOccurs="0"/>
                <xsd:element ref="ns5:OECDProjectLookup" minOccurs="0"/>
                <xsd:element ref="ns5:OECDProjectManager" minOccurs="0"/>
                <xsd:element ref="ns5:OECDProjectMembers" minOccurs="0"/>
                <xsd:element ref="ns5:OECDMainProject" minOccurs="0"/>
                <xsd:element ref="ns5:OECDPinnedBy" minOccurs="0"/>
                <xsd:element ref="ns2:OECDKimStatus" minOccurs="0"/>
                <xsd:element ref="ns6:eSharePWBTaxHTField0" minOccurs="0"/>
                <xsd:element ref="ns5:OECDTagsCache" minOccurs="0"/>
                <xsd:element ref="ns3:_dlc_DocId" minOccurs="0"/>
                <xsd:element ref="ns3:_dlc_DocIdUrl" minOccurs="0"/>
                <xsd:element ref="ns6:eShareKeywordsTaxHTField0" minOccurs="0"/>
                <xsd:element ref="ns6:eShareTopicTaxHTField0" minOccurs="0"/>
                <xsd:element ref="ns6:eShareCountryTaxHTField0" minOccurs="0"/>
                <xsd:element ref="ns4:TaxCatchAllLabel" minOccurs="0"/>
                <xsd:element ref="ns3:_dlc_DocIdPersistId" minOccurs="0"/>
                <xsd:element ref="ns2:OECDKimBussinessContext" minOccurs="0"/>
                <xsd:element ref="ns4:TaxCatchAll" minOccurs="0"/>
                <xsd:element ref="ns5:Project_x003a_Project_x0020_status" minOccurs="0"/>
                <xsd:element ref="ns2:OECDKimProvenance" minOccurs="0"/>
                <xsd:element ref="ns5:n8655da54a064da182923cf6cbb46907" minOccurs="0"/>
                <xsd:element ref="ns6:eShareCommitteeTaxHTField0" minOccurs="0"/>
                <xsd:element ref="ns3:g1cb84c392954f02b97ef964d7fd5f94" minOccurs="0"/>
                <xsd:element ref="ns5:a5c695ec21c747a0bdb8a6375755520a" minOccurs="0"/>
                <xsd:element ref="ns1:DocumentSetDescrip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41" nillable="true" ma:displayName="Description" ma:description="A description of the Document Set" ma:internalName="DocumentSetDescription"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4c4cd27-f286-408f-9ce0-33c1e0f3ab39" elementFormDefault="qualified">
    <xsd:import namespace="http://schemas.microsoft.com/office/2006/documentManagement/types"/>
    <xsd:import namespace="http://schemas.microsoft.com/office/infopath/2007/PartnerControls"/>
    <xsd:element name="OECDMeetingDate" ma:index="4" nillable="true" ma:displayName="Meeting Date" ma:default="" ma:format="DateOnly" ma:hidden="true" ma:internalName="OECDMeetingDate" ma:readOnly="false">
      <xsd:simpleType>
        <xsd:restriction base="dms:DateTime"/>
      </xsd:simpleType>
    </xsd:element>
    <xsd:element name="OECDKimStatus" ma:index="16" nillable="true" ma:displayName="Kim status" ma:default="Draft" ma:description="" ma:format="Dropdown" ma:hidden="true" ma:internalName="OECDKimStatus">
      <xsd:simpleType>
        <xsd:restriction base="dms:Choice">
          <xsd:enumeration value="Draft"/>
          <xsd:enumeration value="Final"/>
        </xsd:restriction>
      </xsd:simpleType>
    </xsd:element>
    <xsd:element name="OECDKimBussinessContext" ma:index="31" nillable="true" ma:displayName="Kim business context" ma:description="" ma:hidden="true" ma:internalName="OECDKimBussinessContext" ma:readOnly="false">
      <xsd:simpleType>
        <xsd:restriction base="dms:Text"/>
      </xsd:simpleType>
    </xsd:element>
    <xsd:element name="OECDKimProvenance" ma:index="34" nillable="true" ma:displayName="Kim provenance" ma:description="" ma:hidden="true" ma:internalName="OECDKimProvenance"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36e4070-fdd8-494c-ae17-1a8cf14e7707" elementFormDefault="qualified">
    <xsd:import namespace="http://schemas.microsoft.com/office/2006/documentManagement/types"/>
    <xsd:import namespace="http://schemas.microsoft.com/office/infopath/2007/PartnerControls"/>
    <xsd:element name="OECDExpirationDate" ma:index="8" nillable="true" ma:displayName="Highlights" ma:default="" ma:description="" ma:format="DateOnly" ma:hidden="true" ma:indexed="true" ma:internalName="OECDExpirationDate">
      <xsd:simpleType>
        <xsd:restriction base="dms:DateTime"/>
      </xsd:simpleType>
    </xsd:element>
    <xsd:element name="_dlc_DocId" ma:index="20" nillable="true" ma:displayName="Document ID" ma:description="" ma:hidden="true" ma:internalName="_dlc_DocId" ma:readOnly="true">
      <xsd:simpleType>
        <xsd:restriction base="dms:Text"/>
      </xsd:simpleType>
    </xsd:element>
    <xsd:element name="_dlc_DocIdUrl" ma:index="23" nillable="true" ma:displayName="Document ID" ma:description=""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0" nillable="true" ma:displayName="Persist ID" ma:description="Keep ID on add." ma:hidden="true" ma:internalName="_dlc_DocIdPersistId" ma:readOnly="true">
      <xsd:simpleType>
        <xsd:restriction base="dms:Boolean"/>
      </xsd:simpleType>
    </xsd:element>
    <xsd:element name="g1cb84c392954f02b97ef964d7fd5f94" ma:index="38" nillable="true" ma:taxonomy="true" ma:internalName="g1cb84c392954f02b97ef964d7fd5f94" ma:taxonomyFieldName="OECDHorizontalProjects" ma:displayName="Horizontal project" ma:readOnly="false" ma:default="" ma:fieldId="{01cb84c3-9295-4f02-b97e-f964d7fd5f94}" ma:taxonomyMulti="true" ma:sspId="27ec883c-a62c-444f-a935-fcddb579e39d" ma:termSetId="d3ca0e0e-65f9-44bf-9d98-5271504f6d6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82dde9-3436-4d3d-bddd-d31447390034" elementFormDefault="qualified">
    <xsd:import namespace="http://schemas.microsoft.com/office/2006/documentManagement/types"/>
    <xsd:import namespace="http://schemas.microsoft.com/office/infopath/2007/PartnerControls"/>
    <xsd:element name="OECDlanguage" ma:index="5" nillable="true" ma:displayName="Document language" ma:default="English" ma:description="" ma:format="Dropdown" ma:hidden="true" ma:internalName="OECDlanguage" ma:readOnly="false">
      <xsd:simpleType>
        <xsd:restriction base="dms:Choice">
          <xsd:enumeration value="English"/>
          <xsd:enumeration value="French"/>
        </xsd:restriction>
      </xsd:simpleType>
    </xsd:element>
    <xsd:element name="TaxCatchAllLabel" ma:index="27" nillable="true" ma:displayName="Taxonomy Catch All Column1" ma:hidden="true" ma:list="{e92eb940-6ce3-49f1-938f-e905cf32b7e4}" ma:internalName="TaxCatchAllLabel" ma:readOnly="true" ma:showField="CatchAllDataLabel" ma:web="e36e4070-fdd8-494c-ae17-1a8cf14e7707">
      <xsd:complexType>
        <xsd:complexContent>
          <xsd:extension base="dms:MultiChoiceLookup">
            <xsd:sequence>
              <xsd:element name="Value" type="dms:Lookup" maxOccurs="unbounded" minOccurs="0" nillable="true"/>
            </xsd:sequence>
          </xsd:extension>
        </xsd:complexContent>
      </xsd:complexType>
    </xsd:element>
    <xsd:element name="TaxCatchAll" ma:index="32" nillable="true" ma:displayName="Taxonomy Catch All Column" ma:hidden="true" ma:list="{e92eb940-6ce3-49f1-938f-e905cf32b7e4}" ma:internalName="TaxCatchAll" ma:showField="CatchAllData" ma:web="e36e4070-fdd8-494c-ae17-1a8cf14e770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348197b-4e95-41c6-b270-341eaa4cbbb2" elementFormDefault="qualified">
    <xsd:import namespace="http://schemas.microsoft.com/office/2006/documentManagement/types"/>
    <xsd:import namespace="http://schemas.microsoft.com/office/infopath/2007/PartnerControls"/>
    <xsd:element name="OECDProjectLookup" ma:index="9" nillable="true" ma:displayName="Project" ma:description="" ma:hidden="true" ma:indexed="true" ma:list="79d7b38c-e11d-4327-b506-f1b1b5675f7d" ma:internalName="OECDProjectLookup" ma:readOnly="false" ma:showField="OECDShortProjectName" ma:web="7348197b-4e95-41c6-b270-341eaa4cbbb2">
      <xsd:simpleType>
        <xsd:restriction base="dms:Lookup"/>
      </xsd:simpleType>
    </xsd:element>
    <xsd:element name="OECDProjectManager" ma:index="10" nillable="true" ma:displayName="Project manager" ma:description="" ma:hidden="true" ma:indexed="true" ma:internalName="OECDProjectManag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ProjectMembers" ma:index="11" nillable="true" ma:displayName="Project members" ma:description="" ma:hidden="true" ma:internalName="OECDProjectMembers" ma:readOnly="fals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MainProject" ma:index="14" nillable="true" ma:displayName="Main project" ma:description="" ma:hidden="true" ma:indexed="true" ma:list="79d7b38c-e11d-4327-b506-f1b1b5675f7d" ma:internalName="OECDMainProject" ma:readOnly="false" ma:showField="OECDShortProjectName">
      <xsd:simpleType>
        <xsd:restriction base="dms:Lookup"/>
      </xsd:simpleType>
    </xsd:element>
    <xsd:element name="OECDPinnedBy" ma:index="15" nillable="true" ma:displayName="Pinned by" ma:description="" ma:hidden="true" ma:internalName="OECDPinn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ECDTagsCache" ma:index="19" nillable="true" ma:displayName="Tags cache" ma:description="" ma:hidden="true" ma:internalName="OECDTagsCache">
      <xsd:simpleType>
        <xsd:restriction base="dms:Note"/>
      </xsd:simpleType>
    </xsd:element>
    <xsd:element name="Project_x003a_Project_x0020_status" ma:index="33" nillable="true" ma:displayName="Project:Project status" ma:hidden="true" ma:list="79d7b38c-e11d-4327-b506-f1b1b5675f7d" ma:internalName="Project_x003A_Project_x0020_status" ma:readOnly="true" ma:showField="OECDProjectStatus" ma:web="7348197b-4e95-41c6-b270-341eaa4cbbb2">
      <xsd:simpleType>
        <xsd:restriction base="dms:Lookup"/>
      </xsd:simpleType>
    </xsd:element>
    <xsd:element name="n8655da54a064da182923cf6cbb46907" ma:index="36" nillable="true" ma:displayName="Deliverable partners_0" ma:hidden="true" ma:internalName="n8655da54a064da182923cf6cbb46907">
      <xsd:simpleType>
        <xsd:restriction base="dms:Note"/>
      </xsd:simpleType>
    </xsd:element>
    <xsd:element name="a5c695ec21c747a0bdb8a6375755520a" ma:index="39" nillable="true" ma:taxonomy="true" ma:internalName="a5c695ec21c747a0bdb8a6375755520a" ma:taxonomyFieldName="OECDProjectOwnerStructure" ma:displayName="Project owner" ma:readOnly="false" ma:default="" ma:fieldId="a5c695ec-21c7-47a0-bdb8-a6375755520a" ma:taxonomyMulti="true" ma:sspId="27ec883c-a62c-444f-a935-fcddb579e39d" ma:termSetId="aeec4dcb-19ee-4bc0-941f-681845b568c9"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9f238dd-bb73-4aef-a7a5-d644ad823e52" elementFormDefault="qualified">
    <xsd:import namespace="http://schemas.microsoft.com/office/2006/documentManagement/types"/>
    <xsd:import namespace="http://schemas.microsoft.com/office/infopath/2007/PartnerControls"/>
    <xsd:element name="eSharePWBTaxHTField0" ma:index="18" nillable="true" ma:taxonomy="true" ma:internalName="eSharePWBTaxHTField0" ma:taxonomyFieldName="OECDPWB" ma:displayName="PWB" ma:readOnly="false" ma:default="" ma:fieldId="{fe327ce1-b783-48aa-9b0b-52ad26d1c9f6}" ma:sspId="27ec883c-a62c-444f-a935-fcddb579e39d" ma:termSetId="7bc7477d-4ef0-4820-a158-bb7b3cda138d" ma:anchorId="00000000-0000-0000-0000-000000000000" ma:open="false" ma:isKeyword="false">
      <xsd:complexType>
        <xsd:sequence>
          <xsd:element ref="pc:Terms" minOccurs="0" maxOccurs="1"/>
        </xsd:sequence>
      </xsd:complexType>
    </xsd:element>
    <xsd:element name="eShareKeywordsTaxHTField0" ma:index="24" nillable="true" ma:taxonomy="true" ma:internalName="eShareKeywordsTaxHTField0" ma:taxonomyFieldName="OECDKeywords" ma:displayName="Keywords" ma:default="" ma:fieldId="{8a7c3663-990d-467c-b1b8-bb4b775674ad}" ma:taxonomyMulti="true" ma:sspId="27ec883c-a62c-444f-a935-fcddb579e39d" ma:termSetId="f51791ee-8e04-4654-a875-fc747102cd45" ma:anchorId="00000000-0000-0000-0000-000000000000" ma:open="true" ma:isKeyword="false">
      <xsd:complexType>
        <xsd:sequence>
          <xsd:element ref="pc:Terms" minOccurs="0" maxOccurs="1"/>
        </xsd:sequence>
      </xsd:complexType>
    </xsd:element>
    <xsd:element name="eShareTopicTaxHTField0" ma:index="25" nillable="true" ma:taxonomy="true" ma:internalName="eShareTopicTaxHTField0" ma:taxonomyFieldName="OECDTopic" ma:displayName="Topic" ma:readOnly="false" ma:default="" ma:fieldId="{9b5335f8-765c-484a-86dd-d10580650a95}" ma:taxonomyMulti="true" ma:sspId="27ec883c-a62c-444f-a935-fcddb579e39d" ma:termSetId="d0043ed9-7fdc-4b21-8641-a864cc50d2b2" ma:anchorId="00000000-0000-0000-0000-000000000000" ma:open="false" ma:isKeyword="false">
      <xsd:complexType>
        <xsd:sequence>
          <xsd:element ref="pc:Terms" minOccurs="0" maxOccurs="1"/>
        </xsd:sequence>
      </xsd:complexType>
    </xsd:element>
    <xsd:element name="eShareCountryTaxHTField0" ma:index="26" nillable="true" ma:taxonomy="true" ma:internalName="eShareCountryTaxHTField0" ma:taxonomyFieldName="OECDCountry" ma:displayName="Country" ma:readOnly="false" ma:default="" ma:fieldId="{aa366335-bba6-4f71-86c6-f91b1ae503c2}" ma:taxonomyMulti="true" ma:sspId="27ec883c-a62c-444f-a935-fcddb579e39d" ma:termSetId="e1026e78-e24d-4b33-a8f4-6ff75b8e5ad2" ma:anchorId="00000000-0000-0000-0000-000000000000" ma:open="false" ma:isKeyword="false">
      <xsd:complexType>
        <xsd:sequence>
          <xsd:element ref="pc:Terms" minOccurs="0" maxOccurs="1"/>
        </xsd:sequence>
      </xsd:complexType>
    </xsd:element>
    <xsd:element name="eShareCommitteeTaxHTField0" ma:index="37" nillable="true" ma:taxonomy="true" ma:internalName="eShareCommitteeTaxHTField0" ma:taxonomyFieldName="OECDCommittee" ma:displayName="Committee" ma:readOnly="false" ma:default="" ma:fieldId="{29494d90-e667-47b5-adc1-d09dfb5832ab}" ma:sspId="27ec883c-a62c-444f-a935-fcddb579e39d" ma:termSetId="87919aae-be42-4481-84cf-2389a5c84ac4"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663433-B984-47B7-80DC-ECE7219791D0}">
  <ds:schemaRefs>
    <ds:schemaRef ds:uri="http://www.oecd.org/eshare/projectsentre/CtFieldPriority/"/>
    <ds:schemaRef ds:uri="http://schemas.microsoft.com/2003/10/Serialization/Arrays"/>
  </ds:schemaRefs>
</ds:datastoreItem>
</file>

<file path=customXml/itemProps2.xml><?xml version="1.0" encoding="utf-8"?>
<ds:datastoreItem xmlns:ds="http://schemas.openxmlformats.org/officeDocument/2006/customXml" ds:itemID="{600E1CB8-BDF0-488D-82ED-13AA558AE434}">
  <ds:schemaRefs>
    <ds:schemaRef ds:uri="http://schemas.microsoft.com/sharepoint/v3/contenttype/forms"/>
  </ds:schemaRefs>
</ds:datastoreItem>
</file>

<file path=customXml/itemProps3.xml><?xml version="1.0" encoding="utf-8"?>
<ds:datastoreItem xmlns:ds="http://schemas.openxmlformats.org/officeDocument/2006/customXml" ds:itemID="{310D8922-EC70-4329-83FB-C8829B1FC715}">
  <ds:schemaRefs>
    <ds:schemaRef ds:uri="Microsoft.SharePoint.Taxonomy.ContentTypeSync"/>
  </ds:schemaRefs>
</ds:datastoreItem>
</file>

<file path=customXml/itemProps4.xml><?xml version="1.0" encoding="utf-8"?>
<ds:datastoreItem xmlns:ds="http://schemas.openxmlformats.org/officeDocument/2006/customXml" ds:itemID="{5972FE9D-D37E-4842-BA79-C5FA25D4F0D2}">
  <ds:schemaRef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c9f238dd-bb73-4aef-a7a5-d644ad823e52"/>
    <ds:schemaRef ds:uri="http://schemas.microsoft.com/office/2006/metadata/properties"/>
    <ds:schemaRef ds:uri="e36e4070-fdd8-494c-ae17-1a8cf14e7707"/>
    <ds:schemaRef ds:uri="54c4cd27-f286-408f-9ce0-33c1e0f3ab39"/>
    <ds:schemaRef ds:uri="http://purl.org/dc/terms/"/>
    <ds:schemaRef ds:uri="7348197b-4e95-41c6-b270-341eaa4cbbb2"/>
    <ds:schemaRef ds:uri="ca82dde9-3436-4d3d-bddd-d31447390034"/>
    <ds:schemaRef ds:uri="http://schemas.microsoft.com/sharepoint/v3"/>
    <ds:schemaRef ds:uri="http://www.w3.org/XML/1998/namespace"/>
    <ds:schemaRef ds:uri="http://purl.org/dc/dcmitype/"/>
  </ds:schemaRefs>
</ds:datastoreItem>
</file>

<file path=customXml/itemProps5.xml><?xml version="1.0" encoding="utf-8"?>
<ds:datastoreItem xmlns:ds="http://schemas.openxmlformats.org/officeDocument/2006/customXml" ds:itemID="{2A12FE07-3C09-4CD1-85E4-735FAEBF808E}">
  <ds:schemaRefs>
    <ds:schemaRef ds:uri="http://schemas.microsoft.com/sharepoint/events"/>
  </ds:schemaRefs>
</ds:datastoreItem>
</file>

<file path=customXml/itemProps6.xml><?xml version="1.0" encoding="utf-8"?>
<ds:datastoreItem xmlns:ds="http://schemas.openxmlformats.org/officeDocument/2006/customXml" ds:itemID="{A4306E42-4B4F-4D02-826A-2E4F44D484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4c4cd27-f286-408f-9ce0-33c1e0f3ab39"/>
    <ds:schemaRef ds:uri="e36e4070-fdd8-494c-ae17-1a8cf14e7707"/>
    <ds:schemaRef ds:uri="ca82dde9-3436-4d3d-bddd-d31447390034"/>
    <ds:schemaRef ds:uri="7348197b-4e95-41c6-b270-341eaa4cbbb2"/>
    <ds:schemaRef ds:uri="c9f238dd-bb73-4aef-a7a5-d644ad823e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8334</TotalTime>
  <Words>3561</Words>
  <Application>Microsoft Office PowerPoint</Application>
  <PresentationFormat>Panorámica</PresentationFormat>
  <Paragraphs>295</Paragraphs>
  <Slides>24</Slides>
  <Notes>13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24</vt:i4>
      </vt:variant>
    </vt:vector>
  </HeadingPairs>
  <TitlesOfParts>
    <vt:vector size="30" baseType="lpstr">
      <vt:lpstr>Arial</vt:lpstr>
      <vt:lpstr>Calibri</vt:lpstr>
      <vt:lpstr>Cambria Math</vt:lpstr>
      <vt:lpstr>Georgia</vt:lpstr>
      <vt:lpstr>Helvetica 65 Medium</vt:lpstr>
      <vt:lpstr>4_OECD_English_white</vt:lpstr>
      <vt:lpstr>  Indicador ODS 12.c.1 formación Gastos fiscales        Sarah Miet Mark Mateo OECD Organización para la Cooperación y el Desarrollo Económico Environmental Performance and Information Division </vt:lpstr>
      <vt:lpstr>Esquema </vt:lpstr>
      <vt:lpstr>Definiciones </vt:lpstr>
      <vt:lpstr>Definiciones</vt:lpstr>
      <vt:lpstr>Medición </vt:lpstr>
      <vt:lpstr>Tasas de referencia </vt:lpstr>
      <vt:lpstr>Alcance de los gastos fiscales </vt:lpstr>
      <vt:lpstr>Alcance de los gastos fiscales </vt:lpstr>
      <vt:lpstr>Alcance de los gastos fiscales (2) </vt:lpstr>
      <vt:lpstr>Alcance de los gastos fiscales (3) </vt:lpstr>
      <vt:lpstr>Alcance de los gastos fiscales (4) </vt:lpstr>
      <vt:lpstr>Alcance de los gastos fiscales (5) </vt:lpstr>
      <vt:lpstr>Gastos fiscales a lo largo de la cadena de suministro de combustibles fósiles </vt:lpstr>
      <vt:lpstr>Cálculo de la estimación de los ingresos no percibidos por la medida de apoyo a los consumidores de reducción de tarifas  Ejemplo: Reducción del impuesto sobre los carburantes PIS/COFINS en Brasil </vt:lpstr>
      <vt:lpstr>Ilustración gráfica: ingresos no percibidos por las ayudas a los consumidores para la reducción de tarifas </vt:lpstr>
      <vt:lpstr>Ejemplo: Tipos impositivos del PIS/COFINS para el gasóleo </vt:lpstr>
      <vt:lpstr>Ejemplo: Tipos impositivos del PIS/COFINS para el gasóleo (2) </vt:lpstr>
      <vt:lpstr>Ejemplo: Tipos impositivos del PIS/COFINS para el gasóleo (3) </vt:lpstr>
      <vt:lpstr>Ejemplo: Tipos impositivos del PIS/COFINS para el gasóleo (4) </vt:lpstr>
      <vt:lpstr>Situación de los informes sobre gastos fiscales en la CEPAL </vt:lpstr>
      <vt:lpstr>Desafíos de la información sobre el gasto fiscal en las economías en desarrollo y emergentes </vt:lpstr>
      <vt:lpstr>Transferencia del riesgo: subtipos </vt:lpstr>
      <vt:lpstr>Transferencia de riesgos: fuentes de datos</vt:lpstr>
      <vt:lpstr>Gracias por su atención  Gracias- Merci </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Secretariat Update</dc:title>
  <dc:creator>BUCKLE Simon, ENV/CBW</dc:creator>
  <cp:lastModifiedBy>Daiana Delgado (Affiliate)</cp:lastModifiedBy>
  <cp:revision>465</cp:revision>
  <dcterms:created xsi:type="dcterms:W3CDTF">2019-10-01T22:39:30Z</dcterms:created>
  <dcterms:modified xsi:type="dcterms:W3CDTF">2021-05-27T15:05:09Z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ECDTopic">
    <vt:lpwstr>517;#Fossil fuels|ba631d55-129b-4f33-87e7-b5475d7dcaac;#122;#Subsidies|4e515209-515f-4c5c-a1bf-ca80e2318419;#85;#Energy|c2103f13-a1a1-41d1-92ab-29e0cf8a386c;#104;#Fossil fuels subsidies|c7a3e49b-4d71-472b-ae6c-08c7838f02f4</vt:lpwstr>
  </property>
  <property fmtid="{D5CDD505-2E9C-101B-9397-08002B2CF9AE}" pid="3" name="OECDCountry">
    <vt:lpwstr/>
  </property>
  <property fmtid="{D5CDD505-2E9C-101B-9397-08002B2CF9AE}" pid="4" name="OECDCommittee">
    <vt:lpwstr>401;#Joint Working Party on Trade and Environment|af964a84-2a6d-4b96-bd22-9eb4ef1a2b32</vt:lpwstr>
  </property>
  <property fmtid="{D5CDD505-2E9C-101B-9397-08002B2CF9AE}" pid="5" name="ContentTypeId">
    <vt:lpwstr>0x0101008B4DD370EC31429186F3AD49F0D3098F004A77CEA22D3A40738DB9741B0FD4187A0081A297DA330C4955888849EBD611C226002A7CF5A6FFAA8645B723E8F544D47DC1</vt:lpwstr>
  </property>
  <property fmtid="{D5CDD505-2E9C-101B-9397-08002B2CF9AE}" pid="6" name="OECDPWB">
    <vt:lpwstr>1855;#3.1.3.1.2 OECD-wide project on Reforming Support for Fossil Fuels (one database, one publication and one analytical report)|b0148347-13dc-40cb-9cda-d311e1ea5ece</vt:lpwstr>
  </property>
  <property fmtid="{D5CDD505-2E9C-101B-9397-08002B2CF9AE}" pid="7" name="eShareOrganisationTaxHTField0">
    <vt:lpwstr/>
  </property>
  <property fmtid="{D5CDD505-2E9C-101B-9397-08002B2CF9AE}" pid="8" name="OECDKeywords">
    <vt:lpwstr>1854;#TAD FFS|1c40fdfa-7cb1-4dc4-ac47-1d8fc4639319</vt:lpwstr>
  </property>
  <property fmtid="{D5CDD505-2E9C-101B-9397-08002B2CF9AE}" pid="9" name="OECDDeliverablePartnersStructure">
    <vt:lpwstr/>
  </property>
  <property fmtid="{D5CDD505-2E9C-101B-9397-08002B2CF9AE}" pid="10" name="OECDHorizontalProjects">
    <vt:lpwstr/>
  </property>
  <property fmtid="{D5CDD505-2E9C-101B-9397-08002B2CF9AE}" pid="11" name="OECDProjectOwnerStructure">
    <vt:lpwstr>710;#ENV/EPI|dbd4aa27-0097-4fcf-8989-b3468e7209f3</vt:lpwstr>
  </property>
  <property fmtid="{D5CDD505-2E9C-101B-9397-08002B2CF9AE}" pid="12" name="OECDOrganisation">
    <vt:lpwstr/>
  </property>
  <property fmtid="{D5CDD505-2E9C-101B-9397-08002B2CF9AE}" pid="13" name="_docset_NoMedatataSyncRequired">
    <vt:lpwstr>False</vt:lpwstr>
  </property>
</Properties>
</file>