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6" r:id="rId3"/>
    <p:sldId id="257" r:id="rId4"/>
    <p:sldId id="265" r:id="rId5"/>
    <p:sldId id="258" r:id="rId6"/>
    <p:sldId id="259" r:id="rId7"/>
    <p:sldId id="267" r:id="rId8"/>
    <p:sldId id="260" r:id="rId9"/>
    <p:sldId id="261" r:id="rId10"/>
    <p:sldId id="268" r:id="rId11"/>
    <p:sldId id="262" r:id="rId12"/>
    <p:sldId id="263" r:id="rId13"/>
    <p:sldId id="264"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43"/>
  </p:normalViewPr>
  <p:slideViewPr>
    <p:cSldViewPr snapToGrid="0" snapToObjects="1">
      <p:cViewPr>
        <p:scale>
          <a:sx n="147" d="100"/>
          <a:sy n="147" d="100"/>
        </p:scale>
        <p:origin x="80" y="-14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C822AD-9C42-E44F-AA66-7A2A664D993A}" type="datetimeFigureOut">
              <a:rPr lang="en-US" smtClean="0"/>
              <a:t>10/26/16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A26CA-2872-A648-B51C-9B849ED9D954}" type="slidenum">
              <a:rPr lang="en-US" smtClean="0"/>
              <a:t>‹#›</a:t>
            </a:fld>
            <a:endParaRPr lang="en-US"/>
          </a:p>
        </p:txBody>
      </p:sp>
    </p:spTree>
    <p:extLst>
      <p:ext uri="{BB962C8B-B14F-4D97-AF65-F5344CB8AC3E}">
        <p14:creationId xmlns:p14="http://schemas.microsoft.com/office/powerpoint/2010/main" val="2634325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C822AD-9C42-E44F-AA66-7A2A664D993A}" type="datetimeFigureOut">
              <a:rPr lang="en-US" smtClean="0"/>
              <a:t>10/26/16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A26CA-2872-A648-B51C-9B849ED9D954}" type="slidenum">
              <a:rPr lang="en-US" smtClean="0"/>
              <a:t>‹#›</a:t>
            </a:fld>
            <a:endParaRPr lang="en-US"/>
          </a:p>
        </p:txBody>
      </p:sp>
    </p:spTree>
    <p:extLst>
      <p:ext uri="{BB962C8B-B14F-4D97-AF65-F5344CB8AC3E}">
        <p14:creationId xmlns:p14="http://schemas.microsoft.com/office/powerpoint/2010/main" val="1777164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C822AD-9C42-E44F-AA66-7A2A664D993A}" type="datetimeFigureOut">
              <a:rPr lang="en-US" smtClean="0"/>
              <a:t>10/26/16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A26CA-2872-A648-B51C-9B849ED9D954}" type="slidenum">
              <a:rPr lang="en-US" smtClean="0"/>
              <a:t>‹#›</a:t>
            </a:fld>
            <a:endParaRPr lang="en-US"/>
          </a:p>
        </p:txBody>
      </p:sp>
    </p:spTree>
    <p:extLst>
      <p:ext uri="{BB962C8B-B14F-4D97-AF65-F5344CB8AC3E}">
        <p14:creationId xmlns:p14="http://schemas.microsoft.com/office/powerpoint/2010/main" val="2251587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C822AD-9C42-E44F-AA66-7A2A664D993A}" type="datetimeFigureOut">
              <a:rPr lang="en-US" smtClean="0"/>
              <a:t>10/26/16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A26CA-2872-A648-B51C-9B849ED9D954}" type="slidenum">
              <a:rPr lang="en-US" smtClean="0"/>
              <a:t>‹#›</a:t>
            </a:fld>
            <a:endParaRPr lang="en-US"/>
          </a:p>
        </p:txBody>
      </p:sp>
    </p:spTree>
    <p:extLst>
      <p:ext uri="{BB962C8B-B14F-4D97-AF65-F5344CB8AC3E}">
        <p14:creationId xmlns:p14="http://schemas.microsoft.com/office/powerpoint/2010/main" val="4117134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C822AD-9C42-E44F-AA66-7A2A664D993A}" type="datetimeFigureOut">
              <a:rPr lang="en-US" smtClean="0"/>
              <a:t>10/26/16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C7A26CA-2872-A648-B51C-9B849ED9D954}" type="slidenum">
              <a:rPr lang="en-US" smtClean="0"/>
              <a:t>‹#›</a:t>
            </a:fld>
            <a:endParaRPr lang="en-US"/>
          </a:p>
        </p:txBody>
      </p:sp>
    </p:spTree>
    <p:extLst>
      <p:ext uri="{BB962C8B-B14F-4D97-AF65-F5344CB8AC3E}">
        <p14:creationId xmlns:p14="http://schemas.microsoft.com/office/powerpoint/2010/main" val="2078719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C822AD-9C42-E44F-AA66-7A2A664D993A}" type="datetimeFigureOut">
              <a:rPr lang="en-US" smtClean="0"/>
              <a:t>10/26/16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A26CA-2872-A648-B51C-9B849ED9D954}" type="slidenum">
              <a:rPr lang="en-US" smtClean="0"/>
              <a:t>‹#›</a:t>
            </a:fld>
            <a:endParaRPr lang="en-US"/>
          </a:p>
        </p:txBody>
      </p:sp>
    </p:spTree>
    <p:extLst>
      <p:ext uri="{BB962C8B-B14F-4D97-AF65-F5344CB8AC3E}">
        <p14:creationId xmlns:p14="http://schemas.microsoft.com/office/powerpoint/2010/main" val="244593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C822AD-9C42-E44F-AA66-7A2A664D993A}" type="datetimeFigureOut">
              <a:rPr lang="en-US" smtClean="0"/>
              <a:t>10/26/16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C7A26CA-2872-A648-B51C-9B849ED9D954}" type="slidenum">
              <a:rPr lang="en-US" smtClean="0"/>
              <a:t>‹#›</a:t>
            </a:fld>
            <a:endParaRPr lang="en-US"/>
          </a:p>
        </p:txBody>
      </p:sp>
    </p:spTree>
    <p:extLst>
      <p:ext uri="{BB962C8B-B14F-4D97-AF65-F5344CB8AC3E}">
        <p14:creationId xmlns:p14="http://schemas.microsoft.com/office/powerpoint/2010/main" val="1464637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C822AD-9C42-E44F-AA66-7A2A664D993A}" type="datetimeFigureOut">
              <a:rPr lang="en-US" smtClean="0"/>
              <a:t>10/26/16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C7A26CA-2872-A648-B51C-9B849ED9D954}" type="slidenum">
              <a:rPr lang="en-US" smtClean="0"/>
              <a:t>‹#›</a:t>
            </a:fld>
            <a:endParaRPr lang="en-US"/>
          </a:p>
        </p:txBody>
      </p:sp>
    </p:spTree>
    <p:extLst>
      <p:ext uri="{BB962C8B-B14F-4D97-AF65-F5344CB8AC3E}">
        <p14:creationId xmlns:p14="http://schemas.microsoft.com/office/powerpoint/2010/main" val="3771079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C822AD-9C42-E44F-AA66-7A2A664D993A}" type="datetimeFigureOut">
              <a:rPr lang="en-US" smtClean="0"/>
              <a:t>10/26/16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C7A26CA-2872-A648-B51C-9B849ED9D954}" type="slidenum">
              <a:rPr lang="en-US" smtClean="0"/>
              <a:t>‹#›</a:t>
            </a:fld>
            <a:endParaRPr lang="en-US"/>
          </a:p>
        </p:txBody>
      </p:sp>
    </p:spTree>
    <p:extLst>
      <p:ext uri="{BB962C8B-B14F-4D97-AF65-F5344CB8AC3E}">
        <p14:creationId xmlns:p14="http://schemas.microsoft.com/office/powerpoint/2010/main" val="2090747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C822AD-9C42-E44F-AA66-7A2A664D993A}" type="datetimeFigureOut">
              <a:rPr lang="en-US" smtClean="0"/>
              <a:t>10/26/16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A26CA-2872-A648-B51C-9B849ED9D954}" type="slidenum">
              <a:rPr lang="en-US" smtClean="0"/>
              <a:t>‹#›</a:t>
            </a:fld>
            <a:endParaRPr lang="en-US"/>
          </a:p>
        </p:txBody>
      </p:sp>
    </p:spTree>
    <p:extLst>
      <p:ext uri="{BB962C8B-B14F-4D97-AF65-F5344CB8AC3E}">
        <p14:creationId xmlns:p14="http://schemas.microsoft.com/office/powerpoint/2010/main" val="3366616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C822AD-9C42-E44F-AA66-7A2A664D993A}" type="datetimeFigureOut">
              <a:rPr lang="en-US" smtClean="0"/>
              <a:t>10/26/16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C7A26CA-2872-A648-B51C-9B849ED9D954}" type="slidenum">
              <a:rPr lang="en-US" smtClean="0"/>
              <a:t>‹#›</a:t>
            </a:fld>
            <a:endParaRPr lang="en-US"/>
          </a:p>
        </p:txBody>
      </p:sp>
    </p:spTree>
    <p:extLst>
      <p:ext uri="{BB962C8B-B14F-4D97-AF65-F5344CB8AC3E}">
        <p14:creationId xmlns:p14="http://schemas.microsoft.com/office/powerpoint/2010/main" val="37449133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C822AD-9C42-E44F-AA66-7A2A664D993A}" type="datetimeFigureOut">
              <a:rPr lang="en-US" smtClean="0"/>
              <a:t>10/26/16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7A26CA-2872-A648-B51C-9B849ED9D954}" type="slidenum">
              <a:rPr lang="en-US" smtClean="0"/>
              <a:t>‹#›</a:t>
            </a:fld>
            <a:endParaRPr lang="en-US"/>
          </a:p>
        </p:txBody>
      </p:sp>
    </p:spTree>
    <p:extLst>
      <p:ext uri="{BB962C8B-B14F-4D97-AF65-F5344CB8AC3E}">
        <p14:creationId xmlns:p14="http://schemas.microsoft.com/office/powerpoint/2010/main" val="34911216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bigstock-Global-Spread-92126756.jpg"/>
          <p:cNvPicPr>
            <a:picLocks noChangeAspect="1"/>
          </p:cNvPicPr>
          <p:nvPr/>
        </p:nvPicPr>
        <p:blipFill rotWithShape="1">
          <a:blip r:embed="rId2">
            <a:extLst>
              <a:ext uri="{28A0092B-C50C-407E-A947-70E740481C1C}">
                <a14:useLocalDpi xmlns:a14="http://schemas.microsoft.com/office/drawing/2010/main" val="0"/>
              </a:ext>
            </a:extLst>
          </a:blip>
          <a:srcRect l="6488" t="1231" r="6488"/>
          <a:stretch/>
        </p:blipFill>
        <p:spPr>
          <a:xfrm>
            <a:off x="-1" y="-1"/>
            <a:ext cx="9144001" cy="6919569"/>
          </a:xfrm>
          <a:prstGeom prst="rect">
            <a:avLst/>
          </a:prstGeom>
        </p:spPr>
      </p:pic>
      <p:sp>
        <p:nvSpPr>
          <p:cNvPr id="2" name="Title 1"/>
          <p:cNvSpPr>
            <a:spLocks noGrp="1"/>
          </p:cNvSpPr>
          <p:nvPr>
            <p:ph type="ctrTitle"/>
          </p:nvPr>
        </p:nvSpPr>
        <p:spPr>
          <a:xfrm>
            <a:off x="88263" y="6112208"/>
            <a:ext cx="9935883" cy="1876283"/>
          </a:xfrm>
        </p:spPr>
        <p:txBody>
          <a:bodyPr>
            <a:normAutofit fontScale="90000"/>
          </a:bodyPr>
          <a:lstStyle/>
          <a:p>
            <a:pPr algn="l"/>
            <a:r>
              <a:rPr lang="en-US" sz="6700" b="1" baseline="30000" dirty="0" smtClean="0">
                <a:solidFill>
                  <a:srgbClr val="FFFFFF"/>
                </a:solidFill>
                <a:latin typeface="Gill Sans"/>
                <a:cs typeface="Gill Sans"/>
              </a:rPr>
              <a:t> Proposed </a:t>
            </a:r>
            <a:r>
              <a:rPr lang="en-US" sz="6700" b="1" baseline="30000" dirty="0">
                <a:solidFill>
                  <a:srgbClr val="FFFFFF"/>
                </a:solidFill>
                <a:latin typeface="Gill Sans"/>
                <a:cs typeface="Gill Sans"/>
              </a:rPr>
              <a:t>themes for </a:t>
            </a:r>
            <a:r>
              <a:rPr lang="en-US" sz="10700" b="1" baseline="30000" dirty="0" smtClean="0">
                <a:solidFill>
                  <a:srgbClr val="FFFFFF"/>
                </a:solidFill>
                <a:latin typeface="Calibri"/>
                <a:cs typeface="Calibri"/>
              </a:rPr>
              <a:t/>
            </a:r>
            <a:br>
              <a:rPr lang="en-US" sz="10700" b="1" baseline="30000" dirty="0" smtClean="0">
                <a:solidFill>
                  <a:srgbClr val="FFFFFF"/>
                </a:solidFill>
                <a:latin typeface="Calibri"/>
                <a:cs typeface="Calibri"/>
              </a:rPr>
            </a:br>
            <a:r>
              <a:rPr lang="en-US" sz="30000" b="1" baseline="30000" dirty="0" smtClean="0">
                <a:solidFill>
                  <a:srgbClr val="FFFFFF"/>
                </a:solidFill>
                <a:latin typeface="Gill Sans"/>
                <a:cs typeface="Gill Sans"/>
              </a:rPr>
              <a:t>UNEA3</a:t>
            </a:r>
            <a:r>
              <a:rPr lang="en-US" b="1" baseline="30000" dirty="0">
                <a:latin typeface="Calibri"/>
                <a:cs typeface="Calibri"/>
              </a:rPr>
              <a:t/>
            </a:r>
            <a:br>
              <a:rPr lang="en-US" b="1" baseline="30000" dirty="0">
                <a:latin typeface="Calibri"/>
                <a:cs typeface="Calibri"/>
              </a:rPr>
            </a:br>
            <a:endParaRPr lang="en-US" b="1" dirty="0">
              <a:latin typeface="Calibri"/>
              <a:cs typeface="Calibri"/>
            </a:endParaRPr>
          </a:p>
        </p:txBody>
      </p:sp>
      <p:sp>
        <p:nvSpPr>
          <p:cNvPr id="5" name="Rectangle 4"/>
          <p:cNvSpPr/>
          <p:nvPr/>
        </p:nvSpPr>
        <p:spPr>
          <a:xfrm>
            <a:off x="356343" y="4476609"/>
            <a:ext cx="1794340" cy="219772"/>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ffectLst/>
            </a:endParaRPr>
          </a:p>
        </p:txBody>
      </p:sp>
    </p:spTree>
    <p:extLst>
      <p:ext uri="{BB962C8B-B14F-4D97-AF65-F5344CB8AC3E}">
        <p14:creationId xmlns:p14="http://schemas.microsoft.com/office/powerpoint/2010/main" val="22480457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1659" t="4090" r="17233" b="-56"/>
          <a:stretch/>
        </p:blipFill>
        <p:spPr>
          <a:xfrm>
            <a:off x="0" y="0"/>
            <a:ext cx="9144000" cy="6941626"/>
          </a:xfrm>
          <a:prstGeom prst="rect">
            <a:avLst/>
          </a:prstGeom>
        </p:spPr>
      </p:pic>
      <p:sp>
        <p:nvSpPr>
          <p:cNvPr id="2" name="Title 1"/>
          <p:cNvSpPr>
            <a:spLocks noGrp="1"/>
          </p:cNvSpPr>
          <p:nvPr>
            <p:ph type="ctrTitle"/>
          </p:nvPr>
        </p:nvSpPr>
        <p:spPr>
          <a:xfrm>
            <a:off x="406260" y="3776329"/>
            <a:ext cx="5114980" cy="1374881"/>
          </a:xfrm>
        </p:spPr>
        <p:txBody>
          <a:bodyPr>
            <a:noAutofit/>
          </a:bodyPr>
          <a:lstStyle/>
          <a:p>
            <a:pPr algn="l">
              <a:lnSpc>
                <a:spcPct val="80000"/>
              </a:lnSpc>
            </a:pPr>
            <a:r>
              <a:rPr lang="en-US" sz="5400" b="1" baseline="30000" dirty="0">
                <a:solidFill>
                  <a:srgbClr val="FFFFFF"/>
                </a:solidFill>
                <a:latin typeface="Gill Sans"/>
                <a:cs typeface="Gill Sans"/>
              </a:rPr>
              <a:t>Nature for All: How to create harmony for People and the Planet</a:t>
            </a:r>
          </a:p>
        </p:txBody>
      </p:sp>
      <p:sp>
        <p:nvSpPr>
          <p:cNvPr id="9" name="Rectangle 8"/>
          <p:cNvSpPr/>
          <p:nvPr/>
        </p:nvSpPr>
        <p:spPr>
          <a:xfrm>
            <a:off x="491578" y="3007618"/>
            <a:ext cx="999730" cy="1121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Tree>
    <p:extLst>
      <p:ext uri="{BB962C8B-B14F-4D97-AF65-F5344CB8AC3E}">
        <p14:creationId xmlns:p14="http://schemas.microsoft.com/office/powerpoint/2010/main" val="1787620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94234"/>
            <a:ext cx="8229600" cy="3631930"/>
          </a:xfrm>
        </p:spPr>
        <p:txBody>
          <a:bodyPr>
            <a:normAutofit/>
          </a:bodyPr>
          <a:lstStyle/>
          <a:p>
            <a:pPr marL="0" indent="0">
              <a:buNone/>
            </a:pPr>
            <a:r>
              <a:rPr lang="it-IT" sz="4000" b="1" baseline="30000" dirty="0" err="1"/>
              <a:t>Rationale</a:t>
            </a:r>
            <a:r>
              <a:rPr lang="it-IT" sz="4000" b="1" baseline="30000" dirty="0"/>
              <a:t>:</a:t>
            </a:r>
          </a:p>
          <a:p>
            <a:pPr marL="0" indent="0">
              <a:lnSpc>
                <a:spcPct val="50000"/>
              </a:lnSpc>
              <a:buNone/>
            </a:pPr>
            <a:endParaRPr lang="en-US" b="1" baseline="30000" dirty="0" smtClean="0">
              <a:solidFill>
                <a:srgbClr val="008000"/>
              </a:solidFill>
            </a:endParaRPr>
          </a:p>
          <a:p>
            <a:pPr marL="0" indent="0">
              <a:buNone/>
            </a:pPr>
            <a:r>
              <a:rPr lang="en-US" sz="2800" b="1" baseline="30000" dirty="0" smtClean="0">
                <a:solidFill>
                  <a:srgbClr val="008000"/>
                </a:solidFill>
              </a:rPr>
              <a:t>Impact</a:t>
            </a:r>
            <a:r>
              <a:rPr lang="en-US" sz="2800" b="1" baseline="30000" dirty="0">
                <a:solidFill>
                  <a:srgbClr val="008000"/>
                </a:solidFill>
              </a:rPr>
              <a:t>:</a:t>
            </a:r>
            <a:r>
              <a:rPr lang="en-US" sz="2800" baseline="30000" dirty="0">
                <a:solidFill>
                  <a:srgbClr val="008000"/>
                </a:solidFill>
              </a:rPr>
              <a:t> </a:t>
            </a:r>
            <a:r>
              <a:rPr lang="en-US" sz="2800" baseline="30000" dirty="0"/>
              <a:t>Whether it’s farming or protecting the future of major wildlife species, pressure on nature is at its peak and new thinking is required for a sustainable relationship between people and the planet. </a:t>
            </a:r>
          </a:p>
          <a:p>
            <a:pPr marL="0" indent="0">
              <a:buNone/>
            </a:pPr>
            <a:r>
              <a:rPr lang="en-US" sz="2800" b="1" baseline="30000" dirty="0">
                <a:solidFill>
                  <a:srgbClr val="008000"/>
                </a:solidFill>
              </a:rPr>
              <a:t>Progress on biosphere targets:</a:t>
            </a:r>
            <a:r>
              <a:rPr lang="en-US" sz="2800" baseline="30000" dirty="0">
                <a:solidFill>
                  <a:srgbClr val="008000"/>
                </a:solidFill>
              </a:rPr>
              <a:t> </a:t>
            </a:r>
            <a:r>
              <a:rPr lang="en-US" sz="2800" baseline="30000" dirty="0"/>
              <a:t>Assess where world is at in terms of it’s Aichi </a:t>
            </a:r>
            <a:r>
              <a:rPr lang="en-US" sz="2800" baseline="30000" dirty="0" smtClean="0"/>
              <a:t>Targets</a:t>
            </a:r>
            <a:r>
              <a:rPr lang="en-US" sz="2800" baseline="30000" dirty="0" smtClean="0"/>
              <a:t> </a:t>
            </a:r>
            <a:r>
              <a:rPr lang="en-US" sz="2800" baseline="30000" dirty="0"/>
              <a:t>(Marine Protected Areas and Forests) and to see what more needs to be done to hit the target of protecting 50% by 2050.</a:t>
            </a:r>
          </a:p>
        </p:txBody>
      </p:sp>
      <p:sp>
        <p:nvSpPr>
          <p:cNvPr id="5" name="Rectangle 4"/>
          <p:cNvSpPr/>
          <p:nvPr/>
        </p:nvSpPr>
        <p:spPr>
          <a:xfrm>
            <a:off x="559344" y="789187"/>
            <a:ext cx="999730" cy="112111"/>
          </a:xfrm>
          <a:prstGeom prst="rect">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
        <p:nvSpPr>
          <p:cNvPr id="7" name="Title 1"/>
          <p:cNvSpPr>
            <a:spLocks noGrp="1"/>
          </p:cNvSpPr>
          <p:nvPr>
            <p:ph type="title"/>
          </p:nvPr>
        </p:nvSpPr>
        <p:spPr>
          <a:xfrm>
            <a:off x="457200" y="1014689"/>
            <a:ext cx="8229600" cy="1143000"/>
          </a:xfrm>
        </p:spPr>
        <p:txBody>
          <a:bodyPr>
            <a:noAutofit/>
          </a:bodyPr>
          <a:lstStyle/>
          <a:p>
            <a:pPr algn="l">
              <a:lnSpc>
                <a:spcPct val="80000"/>
              </a:lnSpc>
            </a:pPr>
            <a:r>
              <a:rPr lang="en-US" sz="4200" b="1" baseline="30000" dirty="0">
                <a:solidFill>
                  <a:srgbClr val="008000"/>
                </a:solidFill>
                <a:latin typeface="Gill Sans"/>
                <a:cs typeface="Gill Sans"/>
              </a:rPr>
              <a:t>Nature for All: </a:t>
            </a:r>
            <a:r>
              <a:rPr lang="en-US" sz="4200" b="1" baseline="30000" dirty="0" smtClean="0">
                <a:solidFill>
                  <a:srgbClr val="008000"/>
                </a:solidFill>
                <a:latin typeface="Gill Sans"/>
                <a:cs typeface="Gill Sans"/>
              </a:rPr>
              <a:t/>
            </a:r>
            <a:br>
              <a:rPr lang="en-US" sz="4200" b="1" baseline="30000" dirty="0" smtClean="0">
                <a:solidFill>
                  <a:srgbClr val="008000"/>
                </a:solidFill>
                <a:latin typeface="Gill Sans"/>
                <a:cs typeface="Gill Sans"/>
              </a:rPr>
            </a:br>
            <a:r>
              <a:rPr lang="en-US" sz="3600" b="1" baseline="30000" dirty="0" smtClean="0">
                <a:solidFill>
                  <a:srgbClr val="008000"/>
                </a:solidFill>
                <a:latin typeface="Gill Sans"/>
                <a:cs typeface="Gill Sans"/>
              </a:rPr>
              <a:t>How </a:t>
            </a:r>
            <a:r>
              <a:rPr lang="en-US" sz="3600" b="1" baseline="30000" dirty="0">
                <a:solidFill>
                  <a:srgbClr val="008000"/>
                </a:solidFill>
                <a:latin typeface="Gill Sans"/>
                <a:cs typeface="Gill Sans"/>
              </a:rPr>
              <a:t>to create harmony for People and the Planet</a:t>
            </a:r>
          </a:p>
        </p:txBody>
      </p:sp>
    </p:spTree>
    <p:extLst>
      <p:ext uri="{BB962C8B-B14F-4D97-AF65-F5344CB8AC3E}">
        <p14:creationId xmlns:p14="http://schemas.microsoft.com/office/powerpoint/2010/main" val="13911943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19199"/>
            <a:ext cx="8229600" cy="3706963"/>
          </a:xfrm>
        </p:spPr>
        <p:txBody>
          <a:bodyPr>
            <a:normAutofit/>
          </a:bodyPr>
          <a:lstStyle/>
          <a:p>
            <a:pPr marL="0" indent="0">
              <a:buNone/>
            </a:pPr>
            <a:r>
              <a:rPr lang="en-US" sz="4000" b="1" baseline="30000" dirty="0"/>
              <a:t>Outcomes</a:t>
            </a:r>
            <a:r>
              <a:rPr lang="en-US" sz="4000" b="1" baseline="30000" dirty="0" smtClean="0"/>
              <a:t>:</a:t>
            </a:r>
          </a:p>
          <a:p>
            <a:pPr marL="0" indent="0">
              <a:lnSpc>
                <a:spcPct val="60000"/>
              </a:lnSpc>
              <a:buNone/>
            </a:pPr>
            <a:endParaRPr lang="en-US" sz="2400" b="1" baseline="30000" dirty="0"/>
          </a:p>
          <a:p>
            <a:pPr marL="0" indent="0">
              <a:buNone/>
            </a:pPr>
            <a:r>
              <a:rPr lang="en-US" sz="2800" b="1" baseline="30000" dirty="0">
                <a:solidFill>
                  <a:srgbClr val="008000"/>
                </a:solidFill>
              </a:rPr>
              <a:t>Inspiration:</a:t>
            </a:r>
            <a:r>
              <a:rPr lang="en-US" sz="2800" baseline="30000" dirty="0">
                <a:solidFill>
                  <a:srgbClr val="008000"/>
                </a:solidFill>
              </a:rPr>
              <a:t> </a:t>
            </a:r>
            <a:r>
              <a:rPr lang="en-US" sz="2800" baseline="30000" dirty="0"/>
              <a:t>Assessing the impact of protection to date, how communities are faring and understanding “what is working” on this front. </a:t>
            </a:r>
          </a:p>
          <a:p>
            <a:pPr marL="0" indent="0">
              <a:buNone/>
            </a:pPr>
            <a:r>
              <a:rPr lang="en-US" sz="2800" b="1" baseline="30000" dirty="0">
                <a:solidFill>
                  <a:srgbClr val="008000"/>
                </a:solidFill>
              </a:rPr>
              <a:t>Engagement:</a:t>
            </a:r>
            <a:r>
              <a:rPr lang="en-US" sz="2800" baseline="30000" dirty="0">
                <a:solidFill>
                  <a:srgbClr val="008000"/>
                </a:solidFill>
              </a:rPr>
              <a:t> </a:t>
            </a:r>
            <a:r>
              <a:rPr lang="en-US" sz="2800" baseline="30000" dirty="0"/>
              <a:t>Bringing together landowners, youth, ecologists and private sector leaders from forestry, energy and water to participate in this discussion; the struggle over space, habitat, land</a:t>
            </a:r>
          </a:p>
          <a:p>
            <a:pPr marL="0" indent="0">
              <a:buNone/>
            </a:pPr>
            <a:r>
              <a:rPr lang="en-US" sz="2800" b="1" baseline="30000" dirty="0">
                <a:solidFill>
                  <a:srgbClr val="008000"/>
                </a:solidFill>
              </a:rPr>
              <a:t>Action</a:t>
            </a:r>
            <a:r>
              <a:rPr lang="en-US" sz="2800" baseline="30000" dirty="0">
                <a:solidFill>
                  <a:srgbClr val="008000"/>
                </a:solidFill>
              </a:rPr>
              <a:t>: </a:t>
            </a:r>
            <a:r>
              <a:rPr lang="en-US" sz="2800" baseline="30000" dirty="0"/>
              <a:t>New commitments stating the ethical principles on the relationship between Humanity and Nature with new proposals and incentives to create harmony between communities and nature that would support the world hitting 50% protected areas by 2050. </a:t>
            </a:r>
            <a:endParaRPr lang="en-US" sz="2800" baseline="30000" dirty="0" smtClean="0"/>
          </a:p>
        </p:txBody>
      </p:sp>
      <p:sp>
        <p:nvSpPr>
          <p:cNvPr id="5" name="Rectangle 4"/>
          <p:cNvSpPr/>
          <p:nvPr/>
        </p:nvSpPr>
        <p:spPr>
          <a:xfrm>
            <a:off x="559344" y="789187"/>
            <a:ext cx="999730" cy="112111"/>
          </a:xfrm>
          <a:prstGeom prst="rect">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
        <p:nvSpPr>
          <p:cNvPr id="6" name="Title 1"/>
          <p:cNvSpPr>
            <a:spLocks noGrp="1"/>
          </p:cNvSpPr>
          <p:nvPr>
            <p:ph type="title"/>
          </p:nvPr>
        </p:nvSpPr>
        <p:spPr>
          <a:xfrm>
            <a:off x="457200" y="1014689"/>
            <a:ext cx="8229600" cy="1143000"/>
          </a:xfrm>
        </p:spPr>
        <p:txBody>
          <a:bodyPr>
            <a:noAutofit/>
          </a:bodyPr>
          <a:lstStyle/>
          <a:p>
            <a:pPr algn="l">
              <a:lnSpc>
                <a:spcPct val="80000"/>
              </a:lnSpc>
            </a:pPr>
            <a:r>
              <a:rPr lang="en-US" sz="4200" b="1" baseline="30000" dirty="0">
                <a:solidFill>
                  <a:srgbClr val="008000"/>
                </a:solidFill>
                <a:latin typeface="Gill Sans"/>
                <a:cs typeface="Gill Sans"/>
              </a:rPr>
              <a:t>Nature for All: </a:t>
            </a:r>
            <a:r>
              <a:rPr lang="en-US" sz="4200" b="1" baseline="30000" dirty="0" smtClean="0">
                <a:solidFill>
                  <a:srgbClr val="008000"/>
                </a:solidFill>
                <a:latin typeface="Gill Sans"/>
                <a:cs typeface="Gill Sans"/>
              </a:rPr>
              <a:t/>
            </a:r>
            <a:br>
              <a:rPr lang="en-US" sz="4200" b="1" baseline="30000" dirty="0" smtClean="0">
                <a:solidFill>
                  <a:srgbClr val="008000"/>
                </a:solidFill>
                <a:latin typeface="Gill Sans"/>
                <a:cs typeface="Gill Sans"/>
              </a:rPr>
            </a:br>
            <a:r>
              <a:rPr lang="en-US" sz="3600" b="1" baseline="30000" dirty="0" smtClean="0">
                <a:solidFill>
                  <a:srgbClr val="008000"/>
                </a:solidFill>
                <a:latin typeface="Gill Sans"/>
                <a:cs typeface="Gill Sans"/>
              </a:rPr>
              <a:t>How </a:t>
            </a:r>
            <a:r>
              <a:rPr lang="en-US" sz="3600" b="1" baseline="30000" dirty="0">
                <a:solidFill>
                  <a:srgbClr val="008000"/>
                </a:solidFill>
                <a:latin typeface="Gill Sans"/>
                <a:cs typeface="Gill Sans"/>
              </a:rPr>
              <a:t>to create harmony for People and the Planet</a:t>
            </a:r>
          </a:p>
        </p:txBody>
      </p:sp>
    </p:spTree>
    <p:extLst>
      <p:ext uri="{BB962C8B-B14F-4D97-AF65-F5344CB8AC3E}">
        <p14:creationId xmlns:p14="http://schemas.microsoft.com/office/powerpoint/2010/main" val="1571629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318cc6690aa615cb02912a86d092e32b.jpg"/>
          <p:cNvPicPr>
            <a:picLocks noChangeAspect="1"/>
          </p:cNvPicPr>
          <p:nvPr/>
        </p:nvPicPr>
        <p:blipFill rotWithShape="1">
          <a:blip r:embed="rId2">
            <a:extLst>
              <a:ext uri="{28A0092B-C50C-407E-A947-70E740481C1C}">
                <a14:useLocalDpi xmlns:a14="http://schemas.microsoft.com/office/drawing/2010/main" val="0"/>
              </a:ext>
            </a:extLst>
          </a:blip>
          <a:srcRect l="2834" t="25645" r="3897" b="30302"/>
          <a:stretch/>
        </p:blipFill>
        <p:spPr>
          <a:xfrm flipH="1">
            <a:off x="0" y="0"/>
            <a:ext cx="9143999" cy="6941626"/>
          </a:xfrm>
          <a:prstGeom prst="rect">
            <a:avLst/>
          </a:prstGeom>
        </p:spPr>
      </p:pic>
      <p:sp>
        <p:nvSpPr>
          <p:cNvPr id="2" name="Title 1"/>
          <p:cNvSpPr>
            <a:spLocks noGrp="1"/>
          </p:cNvSpPr>
          <p:nvPr>
            <p:ph type="title"/>
          </p:nvPr>
        </p:nvSpPr>
        <p:spPr>
          <a:xfrm>
            <a:off x="439920" y="2030235"/>
            <a:ext cx="8229600" cy="757556"/>
          </a:xfrm>
        </p:spPr>
        <p:txBody>
          <a:bodyPr>
            <a:normAutofit/>
          </a:bodyPr>
          <a:lstStyle/>
          <a:p>
            <a:pPr algn="l"/>
            <a:r>
              <a:rPr lang="fr-FR" sz="6000" b="1" baseline="30000" dirty="0">
                <a:solidFill>
                  <a:schemeClr val="bg1"/>
                </a:solidFill>
                <a:latin typeface="Gill Sans"/>
                <a:cs typeface="Gill Sans"/>
              </a:rPr>
              <a:t>Conclusion</a:t>
            </a:r>
            <a:r>
              <a:rPr lang="fr-FR" sz="6000" baseline="30000" dirty="0">
                <a:solidFill>
                  <a:schemeClr val="bg1"/>
                </a:solidFill>
                <a:latin typeface="Gill Sans"/>
                <a:cs typeface="Gill Sans"/>
              </a:rPr>
              <a:t> </a:t>
            </a:r>
          </a:p>
        </p:txBody>
      </p:sp>
      <p:sp>
        <p:nvSpPr>
          <p:cNvPr id="3" name="Content Placeholder 2"/>
          <p:cNvSpPr>
            <a:spLocks noGrp="1"/>
          </p:cNvSpPr>
          <p:nvPr>
            <p:ph idx="1"/>
          </p:nvPr>
        </p:nvSpPr>
        <p:spPr>
          <a:xfrm>
            <a:off x="457200" y="2744591"/>
            <a:ext cx="4320532" cy="1324849"/>
          </a:xfrm>
        </p:spPr>
        <p:txBody>
          <a:bodyPr>
            <a:normAutofit/>
          </a:bodyPr>
          <a:lstStyle/>
          <a:p>
            <a:pPr marL="0" indent="0">
              <a:lnSpc>
                <a:spcPct val="70000"/>
              </a:lnSpc>
              <a:buNone/>
            </a:pPr>
            <a:r>
              <a:rPr lang="en-US" sz="4800" b="1" baseline="30000" dirty="0">
                <a:solidFill>
                  <a:schemeClr val="bg1"/>
                </a:solidFill>
              </a:rPr>
              <a:t>What should the Environment Assembly focus its efforts on</a:t>
            </a:r>
            <a:r>
              <a:rPr lang="en-US" sz="4800" b="1" baseline="30000" dirty="0" smtClean="0">
                <a:solidFill>
                  <a:schemeClr val="bg1"/>
                </a:solidFill>
              </a:rPr>
              <a:t>?</a:t>
            </a:r>
            <a:endParaRPr lang="en-US" sz="4800" b="1" baseline="30000" dirty="0">
              <a:solidFill>
                <a:schemeClr val="bg1"/>
              </a:solidFill>
            </a:endParaRPr>
          </a:p>
        </p:txBody>
      </p:sp>
      <p:sp>
        <p:nvSpPr>
          <p:cNvPr id="8" name="Rectangle 7"/>
          <p:cNvSpPr/>
          <p:nvPr/>
        </p:nvSpPr>
        <p:spPr>
          <a:xfrm>
            <a:off x="549891" y="1737181"/>
            <a:ext cx="999730" cy="1121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Tree>
    <p:extLst>
      <p:ext uri="{BB962C8B-B14F-4D97-AF65-F5344CB8AC3E}">
        <p14:creationId xmlns:p14="http://schemas.microsoft.com/office/powerpoint/2010/main" val="263127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5SAM_huddle_3717.jpg"/>
          <p:cNvPicPr>
            <a:picLocks noChangeAspect="1"/>
          </p:cNvPicPr>
          <p:nvPr/>
        </p:nvPicPr>
        <p:blipFill rotWithShape="1">
          <a:blip r:embed="rId2">
            <a:extLst>
              <a:ext uri="{28A0092B-C50C-407E-A947-70E740481C1C}">
                <a14:useLocalDpi xmlns:a14="http://schemas.microsoft.com/office/drawing/2010/main" val="0"/>
              </a:ext>
            </a:extLst>
          </a:blip>
          <a:srcRect l="13386" r="8092"/>
          <a:stretch/>
        </p:blipFill>
        <p:spPr>
          <a:xfrm flipH="1">
            <a:off x="-681727" y="-86239"/>
            <a:ext cx="10507454" cy="7020439"/>
          </a:xfrm>
          <a:prstGeom prst="rect">
            <a:avLst/>
          </a:prstGeom>
        </p:spPr>
      </p:pic>
      <p:sp>
        <p:nvSpPr>
          <p:cNvPr id="2" name="Title 1"/>
          <p:cNvSpPr>
            <a:spLocks noGrp="1"/>
          </p:cNvSpPr>
          <p:nvPr>
            <p:ph type="ctrTitle"/>
          </p:nvPr>
        </p:nvSpPr>
        <p:spPr>
          <a:xfrm>
            <a:off x="300420" y="3974000"/>
            <a:ext cx="3404477" cy="1037264"/>
          </a:xfrm>
        </p:spPr>
        <p:txBody>
          <a:bodyPr>
            <a:noAutofit/>
          </a:bodyPr>
          <a:lstStyle/>
          <a:p>
            <a:pPr algn="l">
              <a:lnSpc>
                <a:spcPct val="90000"/>
              </a:lnSpc>
            </a:pPr>
            <a:r>
              <a:rPr lang="en-US" sz="5400" b="1" baseline="30000" dirty="0">
                <a:solidFill>
                  <a:schemeClr val="bg1"/>
                </a:solidFill>
                <a:latin typeface="Gill Sans"/>
                <a:cs typeface="Gill Sans"/>
              </a:rPr>
              <a:t>Principles for selection</a:t>
            </a:r>
            <a:endParaRPr lang="en-US" sz="5400" b="1" dirty="0">
              <a:solidFill>
                <a:schemeClr val="bg1"/>
              </a:solidFill>
              <a:latin typeface="Calibri"/>
              <a:cs typeface="Calibri"/>
            </a:endParaRPr>
          </a:p>
        </p:txBody>
      </p:sp>
      <p:sp>
        <p:nvSpPr>
          <p:cNvPr id="9" name="Rectangle 8"/>
          <p:cNvSpPr/>
          <p:nvPr/>
        </p:nvSpPr>
        <p:spPr>
          <a:xfrm>
            <a:off x="385738" y="3520966"/>
            <a:ext cx="999730" cy="1121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Tree>
    <p:extLst>
      <p:ext uri="{BB962C8B-B14F-4D97-AF65-F5344CB8AC3E}">
        <p14:creationId xmlns:p14="http://schemas.microsoft.com/office/powerpoint/2010/main" val="42141874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7964"/>
            <a:ext cx="8229600" cy="648138"/>
          </a:xfrm>
        </p:spPr>
        <p:txBody>
          <a:bodyPr>
            <a:normAutofit fontScale="90000"/>
          </a:bodyPr>
          <a:lstStyle/>
          <a:p>
            <a:pPr algn="l"/>
            <a:r>
              <a:rPr lang="en-US" sz="4200" b="1" baseline="30000" dirty="0" smtClean="0">
                <a:solidFill>
                  <a:srgbClr val="008000"/>
                </a:solidFill>
                <a:latin typeface="Gill Sans"/>
                <a:cs typeface="Gill Sans"/>
              </a:rPr>
              <a:t>Principles for selection</a:t>
            </a:r>
            <a:endParaRPr lang="en-US" sz="4200" dirty="0">
              <a:solidFill>
                <a:srgbClr val="008000"/>
              </a:solidFill>
              <a:latin typeface="Gill Sans"/>
              <a:cs typeface="Gill Sans"/>
            </a:endParaRPr>
          </a:p>
        </p:txBody>
      </p:sp>
      <p:sp>
        <p:nvSpPr>
          <p:cNvPr id="3" name="Content Placeholder 2"/>
          <p:cNvSpPr>
            <a:spLocks noGrp="1"/>
          </p:cNvSpPr>
          <p:nvPr>
            <p:ph idx="1"/>
          </p:nvPr>
        </p:nvSpPr>
        <p:spPr>
          <a:xfrm>
            <a:off x="457200" y="2238415"/>
            <a:ext cx="6873766" cy="4197219"/>
          </a:xfrm>
        </p:spPr>
        <p:txBody>
          <a:bodyPr>
            <a:normAutofit/>
          </a:bodyPr>
          <a:lstStyle/>
          <a:p>
            <a:pPr marL="0" indent="0">
              <a:buNone/>
            </a:pPr>
            <a:r>
              <a:rPr lang="en-US" sz="3000" baseline="30000" dirty="0">
                <a:latin typeface="Calibri"/>
                <a:cs typeface="Calibri"/>
              </a:rPr>
              <a:t>Three proposals for the UNEA III theme have been prepared for consideration. Each has merit. As previously agreed, it is recommended that the following principles are used to guide selection</a:t>
            </a:r>
            <a:r>
              <a:rPr lang="en-US" sz="3000" baseline="30000" dirty="0" smtClean="0">
                <a:latin typeface="Calibri"/>
                <a:cs typeface="Calibri"/>
              </a:rPr>
              <a:t>:</a:t>
            </a:r>
          </a:p>
          <a:p>
            <a:pPr marL="0" indent="0">
              <a:lnSpc>
                <a:spcPct val="50000"/>
              </a:lnSpc>
              <a:buNone/>
            </a:pPr>
            <a:endParaRPr lang="en-US" baseline="30000" dirty="0">
              <a:latin typeface="Calibri"/>
              <a:cs typeface="Calibri"/>
            </a:endParaRPr>
          </a:p>
          <a:p>
            <a:pPr marL="0" indent="0">
              <a:buNone/>
            </a:pPr>
            <a:r>
              <a:rPr lang="en-US" sz="2800" b="1" baseline="30000" dirty="0">
                <a:solidFill>
                  <a:srgbClr val="008000"/>
                </a:solidFill>
              </a:rPr>
              <a:t>Scope: </a:t>
            </a:r>
            <a:r>
              <a:rPr lang="en-US" sz="2800" baseline="30000" dirty="0"/>
              <a:t>Will this theme lead to tangible and specific global solutions and connect to the global </a:t>
            </a:r>
            <a:r>
              <a:rPr lang="en-US" sz="2800" baseline="30000" dirty="0" smtClean="0"/>
              <a:t>SDGs and </a:t>
            </a:r>
            <a:r>
              <a:rPr lang="en-US" sz="2800" baseline="30000" smtClean="0"/>
              <a:t>the themes of the HLPF?</a:t>
            </a:r>
            <a:endParaRPr lang="en-US" sz="2800" baseline="30000" dirty="0"/>
          </a:p>
          <a:p>
            <a:pPr marL="0" indent="0">
              <a:buNone/>
            </a:pPr>
            <a:r>
              <a:rPr lang="en-US" sz="2800" b="1" baseline="30000" dirty="0">
                <a:solidFill>
                  <a:srgbClr val="008000"/>
                </a:solidFill>
              </a:rPr>
              <a:t>Outcomes: </a:t>
            </a:r>
            <a:r>
              <a:rPr lang="en-US" sz="2800" baseline="30000" dirty="0"/>
              <a:t>Will it result in an outcome meaningful and appealing to the world?</a:t>
            </a:r>
          </a:p>
          <a:p>
            <a:pPr marL="0" indent="0">
              <a:buNone/>
            </a:pPr>
            <a:r>
              <a:rPr lang="en-US" sz="2800" b="1" baseline="30000" dirty="0">
                <a:solidFill>
                  <a:srgbClr val="008000"/>
                </a:solidFill>
              </a:rPr>
              <a:t>Viability: </a:t>
            </a:r>
            <a:r>
              <a:rPr lang="en-US" sz="2800" baseline="30000" dirty="0"/>
              <a:t>What is UN Environment’s own capacity to follow through and implement the UNEA III agenda?</a:t>
            </a:r>
          </a:p>
          <a:p>
            <a:pPr marL="0" indent="0">
              <a:buNone/>
            </a:pPr>
            <a:r>
              <a:rPr lang="en-US" sz="2800" b="1" baseline="30000" dirty="0">
                <a:solidFill>
                  <a:srgbClr val="008000"/>
                </a:solidFill>
              </a:rPr>
              <a:t>Visibility: </a:t>
            </a:r>
            <a:r>
              <a:rPr lang="en-US" sz="2800" baseline="30000" dirty="0"/>
              <a:t>How will it raise the profile of UN Environment Assembly?</a:t>
            </a:r>
          </a:p>
          <a:p>
            <a:pPr marL="0" indent="0">
              <a:buNone/>
            </a:pPr>
            <a:r>
              <a:rPr lang="en-US" sz="2800" b="1" baseline="30000" dirty="0">
                <a:solidFill>
                  <a:srgbClr val="008000"/>
                </a:solidFill>
              </a:rPr>
              <a:t>Collaboration: </a:t>
            </a:r>
            <a:r>
              <a:rPr lang="en-US" sz="2800" baseline="30000" dirty="0"/>
              <a:t>Will it result in global partnerships?</a:t>
            </a:r>
          </a:p>
        </p:txBody>
      </p:sp>
      <p:sp>
        <p:nvSpPr>
          <p:cNvPr id="4" name="Rectangle 3"/>
          <p:cNvSpPr/>
          <p:nvPr/>
        </p:nvSpPr>
        <p:spPr>
          <a:xfrm>
            <a:off x="559344" y="789187"/>
            <a:ext cx="999730" cy="112111"/>
          </a:xfrm>
          <a:prstGeom prst="rect">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Tree>
    <p:extLst>
      <p:ext uri="{BB962C8B-B14F-4D97-AF65-F5344CB8AC3E}">
        <p14:creationId xmlns:p14="http://schemas.microsoft.com/office/powerpoint/2010/main" val="26284806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2859" t="4766" r="11691"/>
          <a:stretch/>
        </p:blipFill>
        <p:spPr>
          <a:xfrm>
            <a:off x="-158758" y="-105847"/>
            <a:ext cx="9490180" cy="7048586"/>
          </a:xfrm>
          <a:prstGeom prst="rect">
            <a:avLst/>
          </a:prstGeom>
        </p:spPr>
      </p:pic>
      <p:sp>
        <p:nvSpPr>
          <p:cNvPr id="2" name="Title 1"/>
          <p:cNvSpPr>
            <a:spLocks noGrp="1"/>
          </p:cNvSpPr>
          <p:nvPr>
            <p:ph type="ctrTitle"/>
          </p:nvPr>
        </p:nvSpPr>
        <p:spPr>
          <a:xfrm>
            <a:off x="300420" y="3705766"/>
            <a:ext cx="6102805" cy="1037264"/>
          </a:xfrm>
        </p:spPr>
        <p:txBody>
          <a:bodyPr>
            <a:noAutofit/>
          </a:bodyPr>
          <a:lstStyle/>
          <a:p>
            <a:pPr algn="l">
              <a:lnSpc>
                <a:spcPct val="90000"/>
              </a:lnSpc>
            </a:pPr>
            <a:r>
              <a:rPr lang="en-US" sz="5400" b="1" baseline="30000" dirty="0">
                <a:solidFill>
                  <a:srgbClr val="FFFFFF"/>
                </a:solidFill>
                <a:latin typeface="Gill Sans"/>
                <a:cs typeface="Gill Sans"/>
              </a:rPr>
              <a:t>Pollution Free Planet: Delivering a deal to detoxify the world</a:t>
            </a:r>
            <a:endParaRPr lang="en-US" sz="5400" b="1" dirty="0">
              <a:solidFill>
                <a:srgbClr val="FFFFFF"/>
              </a:solidFill>
              <a:latin typeface="Gill Sans"/>
              <a:cs typeface="Gill Sans"/>
            </a:endParaRPr>
          </a:p>
        </p:txBody>
      </p:sp>
      <p:sp>
        <p:nvSpPr>
          <p:cNvPr id="9" name="Rectangle 8"/>
          <p:cNvSpPr/>
          <p:nvPr/>
        </p:nvSpPr>
        <p:spPr>
          <a:xfrm>
            <a:off x="385738" y="2972336"/>
            <a:ext cx="999730" cy="1121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Tree>
    <p:extLst>
      <p:ext uri="{BB962C8B-B14F-4D97-AF65-F5344CB8AC3E}">
        <p14:creationId xmlns:p14="http://schemas.microsoft.com/office/powerpoint/2010/main" val="2194829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12006"/>
            <a:ext cx="8229600" cy="4102005"/>
          </a:xfrm>
        </p:spPr>
        <p:txBody>
          <a:bodyPr>
            <a:normAutofit fontScale="85000" lnSpcReduction="20000"/>
          </a:bodyPr>
          <a:lstStyle/>
          <a:p>
            <a:pPr marL="0" indent="0">
              <a:buNone/>
            </a:pPr>
            <a:r>
              <a:rPr lang="it-IT" sz="4000" b="1" baseline="30000" dirty="0" err="1"/>
              <a:t>Rationale</a:t>
            </a:r>
            <a:r>
              <a:rPr lang="it-IT" sz="4000" b="1" baseline="30000" dirty="0"/>
              <a:t>:</a:t>
            </a:r>
            <a:r>
              <a:rPr lang="it-IT" sz="4000" baseline="30000" dirty="0"/>
              <a:t> </a:t>
            </a:r>
          </a:p>
          <a:p>
            <a:pPr marL="0" indent="0">
              <a:lnSpc>
                <a:spcPct val="50000"/>
              </a:lnSpc>
              <a:buNone/>
            </a:pPr>
            <a:endParaRPr lang="en-US" sz="3900" b="1" baseline="30000" dirty="0" smtClean="0"/>
          </a:p>
          <a:p>
            <a:pPr marL="0" indent="0">
              <a:buNone/>
            </a:pPr>
            <a:r>
              <a:rPr lang="en-US" sz="3900" b="1" baseline="30000" dirty="0" smtClean="0">
                <a:solidFill>
                  <a:srgbClr val="008000"/>
                </a:solidFill>
              </a:rPr>
              <a:t>Impact</a:t>
            </a:r>
            <a:r>
              <a:rPr lang="en-US" sz="3900" baseline="30000" dirty="0">
                <a:solidFill>
                  <a:srgbClr val="008000"/>
                </a:solidFill>
              </a:rPr>
              <a:t>: </a:t>
            </a:r>
            <a:r>
              <a:rPr lang="en-US" sz="3900" baseline="30000" dirty="0"/>
              <a:t>Pollution is killing our biosphere, harming 100 million </a:t>
            </a:r>
            <a:r>
              <a:rPr lang="en-US" sz="3900" baseline="30000" dirty="0" smtClean="0"/>
              <a:t>people* </a:t>
            </a:r>
            <a:r>
              <a:rPr lang="en-US" sz="3900" baseline="30000" dirty="0"/>
              <a:t>and threatening the very future of our planet Action is needed urgently and no single intergovernmental forum exists to deliver action on this. </a:t>
            </a:r>
            <a:endParaRPr lang="en-US" sz="3900" baseline="30000" dirty="0" smtClean="0"/>
          </a:p>
          <a:p>
            <a:pPr marL="0" indent="0">
              <a:buNone/>
            </a:pPr>
            <a:endParaRPr lang="en-US" sz="3900" baseline="30000" dirty="0"/>
          </a:p>
          <a:p>
            <a:pPr marL="0" indent="0">
              <a:buNone/>
            </a:pPr>
            <a:r>
              <a:rPr lang="en-US" sz="3900" b="1" baseline="30000" dirty="0">
                <a:solidFill>
                  <a:srgbClr val="008000"/>
                </a:solidFill>
              </a:rPr>
              <a:t>Momentum</a:t>
            </a:r>
            <a:r>
              <a:rPr lang="en-US" sz="3900" baseline="30000" dirty="0">
                <a:solidFill>
                  <a:srgbClr val="008000"/>
                </a:solidFill>
              </a:rPr>
              <a:t>: </a:t>
            </a:r>
            <a:r>
              <a:rPr lang="en-US" sz="3900" baseline="30000" dirty="0"/>
              <a:t>Both UNEA II and SDGs made strong commitments to act. UNEA III would look at holistic progress on this front and assess the gap to implementation. Cuts across several sectors and addresses </a:t>
            </a:r>
            <a:r>
              <a:rPr lang="en-US" sz="3900" baseline="30000" dirty="0" smtClean="0"/>
              <a:t>several Goals </a:t>
            </a:r>
            <a:r>
              <a:rPr lang="en-US" sz="3900" baseline="30000" dirty="0"/>
              <a:t>at once. </a:t>
            </a:r>
            <a:endParaRPr lang="en-US" sz="3900" baseline="30000" dirty="0" smtClean="0"/>
          </a:p>
          <a:p>
            <a:pPr marL="0" indent="0">
              <a:buNone/>
            </a:pPr>
            <a:endParaRPr lang="en-US" sz="2400" baseline="30000" dirty="0"/>
          </a:p>
          <a:p>
            <a:pPr marL="0" indent="0">
              <a:buNone/>
            </a:pPr>
            <a:endParaRPr lang="en-US" sz="2400" baseline="30000" dirty="0" smtClean="0"/>
          </a:p>
          <a:p>
            <a:pPr marL="0" indent="0">
              <a:buNone/>
            </a:pPr>
            <a:r>
              <a:rPr lang="en-US" sz="2400" baseline="30000" dirty="0" smtClean="0"/>
              <a:t>*</a:t>
            </a:r>
            <a:r>
              <a:rPr lang="en-US" sz="2400" dirty="0"/>
              <a:t> </a:t>
            </a:r>
            <a:r>
              <a:rPr lang="en-US" sz="1300" dirty="0"/>
              <a:t>World Health Organization. "Climate change and health." 2014. Web Accessed April 25, 2015.</a:t>
            </a:r>
            <a:endParaRPr lang="en-US" sz="1300" baseline="30000" dirty="0"/>
          </a:p>
        </p:txBody>
      </p:sp>
      <p:sp>
        <p:nvSpPr>
          <p:cNvPr id="4" name="Title 1"/>
          <p:cNvSpPr txBox="1">
            <a:spLocks/>
          </p:cNvSpPr>
          <p:nvPr/>
        </p:nvSpPr>
        <p:spPr>
          <a:xfrm>
            <a:off x="457200" y="1244646"/>
            <a:ext cx="8229600" cy="57349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4200" b="1" baseline="30000" dirty="0">
                <a:solidFill>
                  <a:srgbClr val="008000"/>
                </a:solidFill>
                <a:latin typeface="Gill Sans"/>
                <a:cs typeface="Gill Sans"/>
              </a:rPr>
              <a:t>Pollution Free Planet: </a:t>
            </a:r>
            <a:endParaRPr lang="en-US" sz="4200" b="1" baseline="30000" dirty="0" smtClean="0">
              <a:solidFill>
                <a:srgbClr val="008000"/>
              </a:solidFill>
              <a:latin typeface="Gill Sans"/>
              <a:cs typeface="Gill Sans"/>
            </a:endParaRPr>
          </a:p>
          <a:p>
            <a:pPr algn="l">
              <a:lnSpc>
                <a:spcPct val="70000"/>
              </a:lnSpc>
            </a:pPr>
            <a:r>
              <a:rPr lang="en-US" sz="3600" b="1" baseline="30000" dirty="0" smtClean="0">
                <a:solidFill>
                  <a:srgbClr val="008000"/>
                </a:solidFill>
                <a:latin typeface="Gill Sans"/>
                <a:cs typeface="Gill Sans"/>
              </a:rPr>
              <a:t>Delivering </a:t>
            </a:r>
            <a:r>
              <a:rPr lang="en-US" sz="3600" b="1" baseline="30000" dirty="0">
                <a:solidFill>
                  <a:srgbClr val="008000"/>
                </a:solidFill>
                <a:latin typeface="Gill Sans"/>
                <a:cs typeface="Gill Sans"/>
              </a:rPr>
              <a:t>a deal to detoxify the world</a:t>
            </a:r>
            <a:endParaRPr lang="en-US" sz="3600" dirty="0">
              <a:solidFill>
                <a:srgbClr val="008000"/>
              </a:solidFill>
              <a:latin typeface="Gill Sans"/>
              <a:cs typeface="Gill Sans"/>
            </a:endParaRPr>
          </a:p>
        </p:txBody>
      </p:sp>
      <p:sp>
        <p:nvSpPr>
          <p:cNvPr id="5" name="Rectangle 4"/>
          <p:cNvSpPr/>
          <p:nvPr/>
        </p:nvSpPr>
        <p:spPr>
          <a:xfrm>
            <a:off x="559344" y="789187"/>
            <a:ext cx="999730" cy="112111"/>
          </a:xfrm>
          <a:prstGeom prst="rect">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Tree>
    <p:extLst>
      <p:ext uri="{BB962C8B-B14F-4D97-AF65-F5344CB8AC3E}">
        <p14:creationId xmlns:p14="http://schemas.microsoft.com/office/powerpoint/2010/main" val="723557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66824"/>
            <a:ext cx="8229600" cy="3659339"/>
          </a:xfrm>
        </p:spPr>
        <p:txBody>
          <a:bodyPr>
            <a:normAutofit lnSpcReduction="10000"/>
          </a:bodyPr>
          <a:lstStyle/>
          <a:p>
            <a:pPr marL="0" indent="0">
              <a:buNone/>
            </a:pPr>
            <a:r>
              <a:rPr lang="en-US" sz="4000" b="1" baseline="30000" dirty="0"/>
              <a:t>Outcome: </a:t>
            </a:r>
          </a:p>
          <a:p>
            <a:pPr marL="0" indent="0">
              <a:lnSpc>
                <a:spcPct val="50000"/>
              </a:lnSpc>
              <a:buNone/>
            </a:pPr>
            <a:endParaRPr lang="en-US" sz="3000" b="1" baseline="30000" dirty="0" smtClean="0"/>
          </a:p>
          <a:p>
            <a:pPr marL="0" indent="0">
              <a:buNone/>
            </a:pPr>
            <a:r>
              <a:rPr lang="en-US" sz="3600" b="1" baseline="30000" dirty="0" smtClean="0">
                <a:solidFill>
                  <a:srgbClr val="008000"/>
                </a:solidFill>
              </a:rPr>
              <a:t>Inspiration</a:t>
            </a:r>
            <a:r>
              <a:rPr lang="en-US" sz="3600" b="1" baseline="30000" dirty="0">
                <a:solidFill>
                  <a:srgbClr val="008000"/>
                </a:solidFill>
              </a:rPr>
              <a:t>:</a:t>
            </a:r>
            <a:r>
              <a:rPr lang="en-US" sz="3600" baseline="30000" dirty="0">
                <a:solidFill>
                  <a:srgbClr val="008000"/>
                </a:solidFill>
              </a:rPr>
              <a:t> </a:t>
            </a:r>
            <a:r>
              <a:rPr lang="en-US" sz="3600" baseline="30000" dirty="0"/>
              <a:t>Bring in leaders from government, civil society, and industry to show what is working.</a:t>
            </a:r>
          </a:p>
          <a:p>
            <a:pPr marL="0" indent="0">
              <a:buNone/>
            </a:pPr>
            <a:r>
              <a:rPr lang="en-US" sz="3600" b="1" baseline="30000" dirty="0">
                <a:solidFill>
                  <a:srgbClr val="008000"/>
                </a:solidFill>
              </a:rPr>
              <a:t>Engagement: </a:t>
            </a:r>
            <a:r>
              <a:rPr lang="en-US" sz="3600" baseline="30000" dirty="0"/>
              <a:t>Invite major private sectors to attend (energy, plastic sector) </a:t>
            </a:r>
          </a:p>
          <a:p>
            <a:pPr marL="0" indent="0">
              <a:buNone/>
            </a:pPr>
            <a:r>
              <a:rPr lang="en-US" sz="3600" b="1" baseline="30000" dirty="0">
                <a:solidFill>
                  <a:srgbClr val="008000"/>
                </a:solidFill>
              </a:rPr>
              <a:t>Action:</a:t>
            </a:r>
            <a:r>
              <a:rPr lang="en-US" sz="3600" baseline="30000" dirty="0">
                <a:solidFill>
                  <a:srgbClr val="008000"/>
                </a:solidFill>
              </a:rPr>
              <a:t> </a:t>
            </a:r>
            <a:r>
              <a:rPr lang="en-US" sz="3600" baseline="30000" dirty="0"/>
              <a:t>Agreement on a new global “Pollution Plan” that commits governments and invite non-state actors to action on this issue including specific action on issues such as air quality, marine litter and black carbon</a:t>
            </a:r>
            <a:r>
              <a:rPr lang="en-US" sz="3600" baseline="30000" dirty="0" smtClean="0"/>
              <a:t>.</a:t>
            </a:r>
            <a:endParaRPr lang="en-US" sz="3600" baseline="30000" dirty="0" smtClean="0"/>
          </a:p>
        </p:txBody>
      </p:sp>
      <p:sp>
        <p:nvSpPr>
          <p:cNvPr id="6" name="Title 1"/>
          <p:cNvSpPr txBox="1">
            <a:spLocks/>
          </p:cNvSpPr>
          <p:nvPr/>
        </p:nvSpPr>
        <p:spPr>
          <a:xfrm>
            <a:off x="457200" y="1244646"/>
            <a:ext cx="8229600" cy="57349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4200" b="1" baseline="30000" dirty="0">
                <a:solidFill>
                  <a:srgbClr val="008000"/>
                </a:solidFill>
                <a:latin typeface="Gill Sans"/>
                <a:cs typeface="Gill Sans"/>
              </a:rPr>
              <a:t>Pollution Free Planet: </a:t>
            </a:r>
            <a:endParaRPr lang="en-US" sz="4200" b="1" baseline="30000" dirty="0" smtClean="0">
              <a:solidFill>
                <a:srgbClr val="008000"/>
              </a:solidFill>
              <a:latin typeface="Gill Sans"/>
              <a:cs typeface="Gill Sans"/>
            </a:endParaRPr>
          </a:p>
          <a:p>
            <a:pPr algn="l">
              <a:lnSpc>
                <a:spcPct val="70000"/>
              </a:lnSpc>
            </a:pPr>
            <a:r>
              <a:rPr lang="en-US" sz="3600" b="1" baseline="30000" dirty="0" smtClean="0">
                <a:solidFill>
                  <a:srgbClr val="008000"/>
                </a:solidFill>
                <a:latin typeface="Gill Sans"/>
                <a:cs typeface="Gill Sans"/>
              </a:rPr>
              <a:t>Delivering </a:t>
            </a:r>
            <a:r>
              <a:rPr lang="en-US" sz="3600" b="1" baseline="30000" dirty="0">
                <a:solidFill>
                  <a:srgbClr val="008000"/>
                </a:solidFill>
                <a:latin typeface="Gill Sans"/>
                <a:cs typeface="Gill Sans"/>
              </a:rPr>
              <a:t>a deal to detoxify the world</a:t>
            </a:r>
            <a:endParaRPr lang="en-US" sz="3600" dirty="0">
              <a:solidFill>
                <a:srgbClr val="008000"/>
              </a:solidFill>
              <a:latin typeface="Gill Sans"/>
              <a:cs typeface="Gill Sans"/>
            </a:endParaRPr>
          </a:p>
        </p:txBody>
      </p:sp>
      <p:sp>
        <p:nvSpPr>
          <p:cNvPr id="7" name="Rectangle 6"/>
          <p:cNvSpPr/>
          <p:nvPr/>
        </p:nvSpPr>
        <p:spPr>
          <a:xfrm>
            <a:off x="559344" y="789187"/>
            <a:ext cx="999730" cy="112111"/>
          </a:xfrm>
          <a:prstGeom prst="rect">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Tree>
    <p:extLst>
      <p:ext uri="{BB962C8B-B14F-4D97-AF65-F5344CB8AC3E}">
        <p14:creationId xmlns:p14="http://schemas.microsoft.com/office/powerpoint/2010/main" val="37478303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OLA3.jpg"/>
          <p:cNvPicPr>
            <a:picLocks noChangeAspect="1"/>
          </p:cNvPicPr>
          <p:nvPr/>
        </p:nvPicPr>
        <p:blipFill rotWithShape="1">
          <a:blip r:embed="rId2">
            <a:extLst>
              <a:ext uri="{28A0092B-C50C-407E-A947-70E740481C1C}">
                <a14:useLocalDpi xmlns:a14="http://schemas.microsoft.com/office/drawing/2010/main" val="0"/>
              </a:ext>
            </a:extLst>
          </a:blip>
          <a:srcRect l="13462"/>
          <a:stretch/>
        </p:blipFill>
        <p:spPr>
          <a:xfrm flipH="1">
            <a:off x="-158760" y="-166351"/>
            <a:ext cx="9302760" cy="7152250"/>
          </a:xfrm>
          <a:prstGeom prst="rect">
            <a:avLst/>
          </a:prstGeom>
        </p:spPr>
      </p:pic>
      <p:sp>
        <p:nvSpPr>
          <p:cNvPr id="2" name="Title 1"/>
          <p:cNvSpPr>
            <a:spLocks noGrp="1"/>
          </p:cNvSpPr>
          <p:nvPr>
            <p:ph type="ctrTitle"/>
          </p:nvPr>
        </p:nvSpPr>
        <p:spPr>
          <a:xfrm>
            <a:off x="300420" y="3035407"/>
            <a:ext cx="5450135" cy="1851193"/>
          </a:xfrm>
        </p:spPr>
        <p:txBody>
          <a:bodyPr>
            <a:noAutofit/>
          </a:bodyPr>
          <a:lstStyle/>
          <a:p>
            <a:pPr algn="l">
              <a:lnSpc>
                <a:spcPct val="90000"/>
              </a:lnSpc>
            </a:pPr>
            <a:r>
              <a:rPr lang="en-US" sz="5400" b="1" baseline="30000" dirty="0">
                <a:solidFill>
                  <a:srgbClr val="FFFFFF"/>
                </a:solidFill>
                <a:latin typeface="Gill Sans"/>
                <a:cs typeface="Gill Sans"/>
              </a:rPr>
              <a:t>Tomorrow’s World: How to prepare the planet for 3 degrees and 9 billion</a:t>
            </a:r>
          </a:p>
        </p:txBody>
      </p:sp>
      <p:sp>
        <p:nvSpPr>
          <p:cNvPr id="9" name="Rectangle 8"/>
          <p:cNvSpPr/>
          <p:nvPr/>
        </p:nvSpPr>
        <p:spPr>
          <a:xfrm>
            <a:off x="385738" y="2460747"/>
            <a:ext cx="999730" cy="11211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Tree>
    <p:extLst>
      <p:ext uri="{BB962C8B-B14F-4D97-AF65-F5344CB8AC3E}">
        <p14:creationId xmlns:p14="http://schemas.microsoft.com/office/powerpoint/2010/main" val="37104815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57688"/>
            <a:ext cx="8229600" cy="3599736"/>
          </a:xfrm>
        </p:spPr>
        <p:txBody>
          <a:bodyPr>
            <a:normAutofit/>
          </a:bodyPr>
          <a:lstStyle/>
          <a:p>
            <a:pPr marL="0" indent="0">
              <a:buNone/>
            </a:pPr>
            <a:r>
              <a:rPr lang="it-IT" sz="4000" b="1" baseline="30000" dirty="0" err="1"/>
              <a:t>Rationale</a:t>
            </a:r>
            <a:r>
              <a:rPr lang="it-IT" sz="4000" b="1" baseline="30000" dirty="0"/>
              <a:t>:</a:t>
            </a:r>
            <a:r>
              <a:rPr lang="it-IT" sz="4000" baseline="30000" dirty="0"/>
              <a:t> </a:t>
            </a:r>
            <a:endParaRPr lang="it-IT" sz="4000" baseline="30000" dirty="0" smtClean="0"/>
          </a:p>
          <a:p>
            <a:pPr marL="0" indent="0">
              <a:lnSpc>
                <a:spcPct val="50000"/>
              </a:lnSpc>
              <a:buNone/>
            </a:pPr>
            <a:endParaRPr lang="it-IT" sz="4000" baseline="30000" dirty="0"/>
          </a:p>
          <a:p>
            <a:pPr marL="0" indent="0">
              <a:buNone/>
            </a:pPr>
            <a:r>
              <a:rPr lang="en-US" sz="2800" b="1" baseline="30000" dirty="0" smtClean="0">
                <a:solidFill>
                  <a:srgbClr val="008000"/>
                </a:solidFill>
              </a:rPr>
              <a:t>Impact</a:t>
            </a:r>
            <a:r>
              <a:rPr lang="en-US" sz="2800" b="1" baseline="30000" dirty="0">
                <a:solidFill>
                  <a:srgbClr val="008000"/>
                </a:solidFill>
              </a:rPr>
              <a:t>:</a:t>
            </a:r>
            <a:r>
              <a:rPr lang="en-US" sz="2800" baseline="30000" dirty="0">
                <a:solidFill>
                  <a:srgbClr val="008000"/>
                </a:solidFill>
              </a:rPr>
              <a:t> </a:t>
            </a:r>
            <a:r>
              <a:rPr lang="en-US" sz="2800" baseline="30000" dirty="0"/>
              <a:t>Scarcity as a result of population increase and a potential 3 degree future has to force the world to prepare for what is to come with increasing pressures on ecosystems, agriculture, and water resources. </a:t>
            </a:r>
          </a:p>
          <a:p>
            <a:pPr marL="0" indent="0">
              <a:buNone/>
            </a:pPr>
            <a:r>
              <a:rPr lang="en-US" sz="2800" b="1" baseline="30000" dirty="0">
                <a:solidFill>
                  <a:srgbClr val="008000"/>
                </a:solidFill>
              </a:rPr>
              <a:t>Rising risks:</a:t>
            </a:r>
            <a:r>
              <a:rPr lang="en-US" sz="2800" baseline="30000" dirty="0">
                <a:solidFill>
                  <a:srgbClr val="008000"/>
                </a:solidFill>
              </a:rPr>
              <a:t> </a:t>
            </a:r>
            <a:r>
              <a:rPr lang="en-US" sz="2800" baseline="30000" dirty="0"/>
              <a:t>New hazards will emerge that will require systems change in preparing for the crises to come (e.g. floods and epidemics or drought and famine). </a:t>
            </a:r>
          </a:p>
          <a:p>
            <a:pPr marL="0" indent="0">
              <a:buNone/>
            </a:pPr>
            <a:r>
              <a:rPr lang="en-US" sz="2800" b="1" baseline="30000" dirty="0">
                <a:solidFill>
                  <a:srgbClr val="008000"/>
                </a:solidFill>
              </a:rPr>
              <a:t>Preparing before the risk arises:</a:t>
            </a:r>
            <a:r>
              <a:rPr lang="en-US" sz="2800" baseline="30000" dirty="0">
                <a:solidFill>
                  <a:srgbClr val="008000"/>
                </a:solidFill>
              </a:rPr>
              <a:t> </a:t>
            </a:r>
            <a:r>
              <a:rPr lang="en-US" sz="2800" baseline="30000" dirty="0"/>
              <a:t>A </a:t>
            </a:r>
            <a:r>
              <a:rPr lang="en-US" sz="2800" baseline="30000" dirty="0" smtClean="0"/>
              <a:t>UNEA III </a:t>
            </a:r>
            <a:r>
              <a:rPr lang="en-US" sz="2800" baseline="30000" dirty="0"/>
              <a:t>would help the world address the important and share best practice on how government’s and private sector are working on this issue.</a:t>
            </a:r>
          </a:p>
        </p:txBody>
      </p:sp>
      <p:sp>
        <p:nvSpPr>
          <p:cNvPr id="4" name="Title 1"/>
          <p:cNvSpPr txBox="1">
            <a:spLocks/>
          </p:cNvSpPr>
          <p:nvPr/>
        </p:nvSpPr>
        <p:spPr>
          <a:xfrm>
            <a:off x="457200" y="1272053"/>
            <a:ext cx="8229600" cy="57349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200" b="1" baseline="30000" dirty="0">
                <a:solidFill>
                  <a:srgbClr val="008000"/>
                </a:solidFill>
                <a:latin typeface="Gill Sans"/>
                <a:cs typeface="Gill Sans"/>
              </a:rPr>
              <a:t>Tomorrow’s World:</a:t>
            </a:r>
            <a:r>
              <a:rPr lang="en-US" sz="3600" b="1" baseline="30000" dirty="0">
                <a:solidFill>
                  <a:srgbClr val="008000"/>
                </a:solidFill>
                <a:latin typeface="Gill Sans"/>
                <a:cs typeface="Gill Sans"/>
              </a:rPr>
              <a:t> </a:t>
            </a:r>
            <a:br>
              <a:rPr lang="en-US" sz="3600" b="1" baseline="30000" dirty="0">
                <a:solidFill>
                  <a:srgbClr val="008000"/>
                </a:solidFill>
                <a:latin typeface="Gill Sans"/>
                <a:cs typeface="Gill Sans"/>
              </a:rPr>
            </a:br>
            <a:r>
              <a:rPr lang="en-US" sz="3400" b="1" baseline="30000" dirty="0">
                <a:solidFill>
                  <a:srgbClr val="008000"/>
                </a:solidFill>
                <a:latin typeface="Gill Sans"/>
                <a:cs typeface="Gill Sans"/>
              </a:rPr>
              <a:t>How to prepare the planet for 3 degrees and 9 billion</a:t>
            </a:r>
            <a:endParaRPr lang="en-US" sz="3400" dirty="0">
              <a:solidFill>
                <a:srgbClr val="008000"/>
              </a:solidFill>
              <a:latin typeface="Gill Sans"/>
              <a:cs typeface="Gill Sans"/>
            </a:endParaRPr>
          </a:p>
        </p:txBody>
      </p:sp>
      <p:sp>
        <p:nvSpPr>
          <p:cNvPr id="5" name="Rectangle 4"/>
          <p:cNvSpPr/>
          <p:nvPr/>
        </p:nvSpPr>
        <p:spPr>
          <a:xfrm>
            <a:off x="559344" y="789187"/>
            <a:ext cx="999730" cy="112111"/>
          </a:xfrm>
          <a:prstGeom prst="rect">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Tree>
    <p:extLst>
      <p:ext uri="{BB962C8B-B14F-4D97-AF65-F5344CB8AC3E}">
        <p14:creationId xmlns:p14="http://schemas.microsoft.com/office/powerpoint/2010/main" val="3553105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10560"/>
            <a:ext cx="8229600" cy="3723840"/>
          </a:xfrm>
        </p:spPr>
        <p:txBody>
          <a:bodyPr>
            <a:normAutofit/>
          </a:bodyPr>
          <a:lstStyle/>
          <a:p>
            <a:pPr marL="0" indent="0">
              <a:lnSpc>
                <a:spcPct val="90000"/>
              </a:lnSpc>
              <a:buNone/>
            </a:pPr>
            <a:r>
              <a:rPr lang="en-US" sz="4300" b="1" baseline="30000" dirty="0"/>
              <a:t>Outcomes</a:t>
            </a:r>
            <a:r>
              <a:rPr lang="en-US" sz="4300" b="1" baseline="30000" dirty="0" smtClean="0"/>
              <a:t>:</a:t>
            </a:r>
          </a:p>
          <a:p>
            <a:pPr marL="0" indent="0">
              <a:lnSpc>
                <a:spcPct val="70000"/>
              </a:lnSpc>
              <a:buNone/>
            </a:pPr>
            <a:endParaRPr lang="en-US" sz="2800" baseline="30000" dirty="0"/>
          </a:p>
          <a:p>
            <a:pPr marL="0" indent="0">
              <a:lnSpc>
                <a:spcPct val="120000"/>
              </a:lnSpc>
              <a:buNone/>
            </a:pPr>
            <a:r>
              <a:rPr lang="en-US" sz="2800" b="1" baseline="30000" dirty="0">
                <a:solidFill>
                  <a:srgbClr val="008000"/>
                </a:solidFill>
              </a:rPr>
              <a:t>Inspiration:</a:t>
            </a:r>
            <a:r>
              <a:rPr lang="en-US" sz="2800" baseline="30000" dirty="0">
                <a:solidFill>
                  <a:srgbClr val="008000"/>
                </a:solidFill>
              </a:rPr>
              <a:t> </a:t>
            </a:r>
            <a:r>
              <a:rPr lang="en-US" sz="2800" baseline="30000" dirty="0"/>
              <a:t>Scientists to play a large role in sharing with Government’s likely scenarios and interventions required to increase resilience to the shocks to come.</a:t>
            </a:r>
          </a:p>
          <a:p>
            <a:pPr marL="0" indent="0">
              <a:lnSpc>
                <a:spcPct val="120000"/>
              </a:lnSpc>
              <a:buNone/>
            </a:pPr>
            <a:r>
              <a:rPr lang="en-US" sz="2800" b="1" baseline="30000" dirty="0">
                <a:solidFill>
                  <a:srgbClr val="008000"/>
                </a:solidFill>
              </a:rPr>
              <a:t>Engagement:</a:t>
            </a:r>
            <a:r>
              <a:rPr lang="en-US" sz="2800" baseline="30000" dirty="0">
                <a:solidFill>
                  <a:srgbClr val="008000"/>
                </a:solidFill>
              </a:rPr>
              <a:t> </a:t>
            </a:r>
            <a:r>
              <a:rPr lang="en-US" sz="2800" baseline="30000" dirty="0"/>
              <a:t>Insurance industry, youth and private sector to play a key role in laying out how they see the risks and recommendations for change.</a:t>
            </a:r>
            <a:r>
              <a:rPr lang="en-US" sz="2800" b="1" baseline="30000" dirty="0"/>
              <a:t> </a:t>
            </a:r>
          </a:p>
          <a:p>
            <a:pPr marL="0" indent="0">
              <a:lnSpc>
                <a:spcPct val="120000"/>
              </a:lnSpc>
              <a:buNone/>
            </a:pPr>
            <a:r>
              <a:rPr lang="en-US" sz="2800" b="1" baseline="30000" dirty="0">
                <a:solidFill>
                  <a:srgbClr val="008000"/>
                </a:solidFill>
              </a:rPr>
              <a:t>Action</a:t>
            </a:r>
            <a:r>
              <a:rPr lang="en-US" sz="2800" baseline="30000" dirty="0">
                <a:solidFill>
                  <a:srgbClr val="008000"/>
                </a:solidFill>
              </a:rPr>
              <a:t>: </a:t>
            </a:r>
            <a:r>
              <a:rPr lang="en-US" sz="2800" baseline="30000" dirty="0" smtClean="0"/>
              <a:t>Using </a:t>
            </a:r>
            <a:r>
              <a:rPr lang="en-US" sz="2800" baseline="30000" dirty="0"/>
              <a:t>the best available science, the UN Environment would prepare, in consultation with Member States, a Global Scenario and Action Plan on the actions and investments needed to keep a safe operating space in a 2050 Planet. (please edit as appropriate). </a:t>
            </a:r>
            <a:endParaRPr lang="en-US" sz="2800" baseline="30000" dirty="0" smtClean="0"/>
          </a:p>
          <a:p>
            <a:pPr marL="0" indent="0">
              <a:lnSpc>
                <a:spcPct val="120000"/>
              </a:lnSpc>
              <a:buNone/>
            </a:pPr>
            <a:endParaRPr lang="en-US" baseline="30000" dirty="0"/>
          </a:p>
        </p:txBody>
      </p:sp>
      <p:sp>
        <p:nvSpPr>
          <p:cNvPr id="5" name="Title 1"/>
          <p:cNvSpPr txBox="1">
            <a:spLocks/>
          </p:cNvSpPr>
          <p:nvPr/>
        </p:nvSpPr>
        <p:spPr>
          <a:xfrm>
            <a:off x="457200" y="1272053"/>
            <a:ext cx="8229600" cy="573495"/>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lnSpc>
                <a:spcPct val="80000"/>
              </a:lnSpc>
            </a:pPr>
            <a:r>
              <a:rPr lang="en-US" sz="4200" b="1" baseline="30000" dirty="0">
                <a:solidFill>
                  <a:srgbClr val="008000"/>
                </a:solidFill>
                <a:latin typeface="Gill Sans"/>
                <a:cs typeface="Gill Sans"/>
              </a:rPr>
              <a:t>Tomorrow’s World:</a:t>
            </a:r>
            <a:r>
              <a:rPr lang="en-US" sz="3600" b="1" baseline="30000" dirty="0">
                <a:solidFill>
                  <a:srgbClr val="008000"/>
                </a:solidFill>
                <a:latin typeface="Gill Sans"/>
                <a:cs typeface="Gill Sans"/>
              </a:rPr>
              <a:t> </a:t>
            </a:r>
            <a:br>
              <a:rPr lang="en-US" sz="3600" b="1" baseline="30000" dirty="0">
                <a:solidFill>
                  <a:srgbClr val="008000"/>
                </a:solidFill>
                <a:latin typeface="Gill Sans"/>
                <a:cs typeface="Gill Sans"/>
              </a:rPr>
            </a:br>
            <a:r>
              <a:rPr lang="en-US" sz="3400" b="1" baseline="30000" dirty="0">
                <a:solidFill>
                  <a:srgbClr val="008000"/>
                </a:solidFill>
                <a:latin typeface="Gill Sans"/>
                <a:cs typeface="Gill Sans"/>
              </a:rPr>
              <a:t>How to prepare the planet for 3 degrees and 9 billion</a:t>
            </a:r>
            <a:endParaRPr lang="en-US" sz="3400" dirty="0">
              <a:solidFill>
                <a:srgbClr val="008000"/>
              </a:solidFill>
              <a:latin typeface="Gill Sans"/>
              <a:cs typeface="Gill Sans"/>
            </a:endParaRPr>
          </a:p>
        </p:txBody>
      </p:sp>
      <p:sp>
        <p:nvSpPr>
          <p:cNvPr id="6" name="Rectangle 5"/>
          <p:cNvSpPr/>
          <p:nvPr/>
        </p:nvSpPr>
        <p:spPr>
          <a:xfrm>
            <a:off x="559344" y="789187"/>
            <a:ext cx="999730" cy="112111"/>
          </a:xfrm>
          <a:prstGeom prst="rect">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ffectLst/>
            </a:endParaRPr>
          </a:p>
        </p:txBody>
      </p:sp>
    </p:spTree>
    <p:extLst>
      <p:ext uri="{BB962C8B-B14F-4D97-AF65-F5344CB8AC3E}">
        <p14:creationId xmlns:p14="http://schemas.microsoft.com/office/powerpoint/2010/main" val="28317819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1029</TotalTime>
  <Words>771</Words>
  <Application>Microsoft Macintosh PowerPoint</Application>
  <PresentationFormat>On-screen Show (4:3)</PresentationFormat>
  <Paragraphs>55</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Calibri</vt:lpstr>
      <vt:lpstr>Gill Sans</vt:lpstr>
      <vt:lpstr>Arial</vt:lpstr>
      <vt:lpstr>Office Theme</vt:lpstr>
      <vt:lpstr> Proposed themes for  UNEA3 </vt:lpstr>
      <vt:lpstr>Principles for selection</vt:lpstr>
      <vt:lpstr>Principles for selection</vt:lpstr>
      <vt:lpstr>Pollution Free Planet: Delivering a deal to detoxify the world</vt:lpstr>
      <vt:lpstr>PowerPoint Presentation</vt:lpstr>
      <vt:lpstr>PowerPoint Presentation</vt:lpstr>
      <vt:lpstr>Tomorrow’s World: How to prepare the planet for 3 degrees and 9 billion</vt:lpstr>
      <vt:lpstr>PowerPoint Presentation</vt:lpstr>
      <vt:lpstr>PowerPoint Presentation</vt:lpstr>
      <vt:lpstr>Nature for All: How to create harmony for People and the Planet</vt:lpstr>
      <vt:lpstr>Nature for All:  How to create harmony for People and the Planet</vt:lpstr>
      <vt:lpstr>Nature for All:  How to create harmony for People and the Planet</vt:lpstr>
      <vt:lpstr>Conclusion </vt:lpstr>
    </vt:vector>
  </TitlesOfParts>
  <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Proposed themes for  UNEA 3 </dc:title>
  <dc:creator>Phil</dc:creator>
  <cp:lastModifiedBy>Clarice Wilson</cp:lastModifiedBy>
  <cp:revision>21</cp:revision>
  <dcterms:created xsi:type="dcterms:W3CDTF">2016-10-25T15:37:12Z</dcterms:created>
  <dcterms:modified xsi:type="dcterms:W3CDTF">2016-10-26T12:47:19Z</dcterms:modified>
</cp:coreProperties>
</file>